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6" r:id="rId3"/>
    <p:sldId id="388" r:id="rId4"/>
    <p:sldId id="263" r:id="rId5"/>
    <p:sldId id="262" r:id="rId6"/>
    <p:sldId id="265" r:id="rId7"/>
    <p:sldId id="394" r:id="rId8"/>
    <p:sldId id="266" r:id="rId9"/>
    <p:sldId id="267" r:id="rId10"/>
    <p:sldId id="389" r:id="rId11"/>
    <p:sldId id="268" r:id="rId12"/>
    <p:sldId id="269" r:id="rId13"/>
    <p:sldId id="387" r:id="rId14"/>
    <p:sldId id="401" r:id="rId15"/>
    <p:sldId id="390" r:id="rId16"/>
    <p:sldId id="382" r:id="rId17"/>
    <p:sldId id="383" r:id="rId18"/>
    <p:sldId id="385" r:id="rId19"/>
    <p:sldId id="386" r:id="rId20"/>
    <p:sldId id="260" r:id="rId21"/>
    <p:sldId id="384" r:id="rId22"/>
    <p:sldId id="395" r:id="rId23"/>
    <p:sldId id="258" r:id="rId24"/>
    <p:sldId id="391" r:id="rId25"/>
    <p:sldId id="396" r:id="rId26"/>
    <p:sldId id="270" r:id="rId27"/>
    <p:sldId id="271" r:id="rId28"/>
    <p:sldId id="4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AB6BB-92EA-4147-AB23-1B89DFC40860}"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EBD29-0B51-42DD-9251-E5C640D8D187}" type="slidenum">
              <a:rPr lang="en-US" smtClean="0"/>
              <a:t>‹#›</a:t>
            </a:fld>
            <a:endParaRPr lang="en-US"/>
          </a:p>
        </p:txBody>
      </p:sp>
    </p:spTree>
    <p:extLst>
      <p:ext uri="{BB962C8B-B14F-4D97-AF65-F5344CB8AC3E}">
        <p14:creationId xmlns:p14="http://schemas.microsoft.com/office/powerpoint/2010/main" val="295337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7BF8ADD-5CBD-AC4B-B173-C56B1BCB2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8DFB6DE-4FD6-CE4E-8192-590BF3A34700}" type="slidenum">
              <a:rPr lang="en-US" altLang="ja-JP" sz="1200"/>
              <a:pPr eaLnBrk="1" hangingPunct="1"/>
              <a:t>5</a:t>
            </a:fld>
            <a:endParaRPr lang="en-US" altLang="ja-JP" sz="1200"/>
          </a:p>
        </p:txBody>
      </p:sp>
      <p:sp>
        <p:nvSpPr>
          <p:cNvPr id="8195" name="Rectangle 2">
            <a:extLst>
              <a:ext uri="{FF2B5EF4-FFF2-40B4-BE49-F238E27FC236}">
                <a16:creationId xmlns:a16="http://schemas.microsoft.com/office/drawing/2014/main" id="{F7038434-0E68-C340-8C6F-4021B3CF63D5}"/>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CEE33557-524D-3041-B6DF-CD7A6955F3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Arial" panose="020B0604020202020204" pitchFamily="34" charset="0"/>
                <a:ea typeface="ＭＳ Ｐゴシック" panose="020B0600070205080204" pitchFamily="34" charset="-128"/>
              </a:rPr>
              <a:t>In Japan, we have 86 national universities, and Kyushu University is one of the 8 top-level national universities. Among 8 universities here, Tokyo Institute of Technology was the first national technical school, and the other 7 universities including Kyushu University are former imperial universities. Kyushu university was established as the 4</a:t>
            </a:r>
            <a:r>
              <a:rPr lang="en-US" altLang="ja-JP" baseline="0" dirty="0">
                <a:latin typeface="Arial" panose="020B0604020202020204" pitchFamily="34" charset="0"/>
                <a:ea typeface="ＭＳ Ｐゴシック" panose="020B0600070205080204" pitchFamily="34" charset="-128"/>
              </a:rPr>
              <a:t>th imperial university and it has a</a:t>
            </a:r>
            <a:r>
              <a:rPr lang="en-US" altLang="ja-JP" dirty="0">
                <a:latin typeface="Arial" panose="020B0604020202020204" pitchFamily="34" charset="0"/>
                <a:ea typeface="ＭＳ Ｐゴシック" panose="020B0600070205080204" pitchFamily="34" charset="-128"/>
              </a:rPr>
              <a:t> history more than 100 years.</a:t>
            </a:r>
          </a:p>
          <a:p>
            <a:pPr eaLnBrk="1" hangingPunct="1"/>
            <a:endParaRPr lang="en-US" altLang="ja-JP" dirty="0">
              <a:latin typeface="Arial" panose="020B0604020202020204" pitchFamily="34" charset="0"/>
              <a:ea typeface="ＭＳ Ｐゴシック" panose="020B0600070205080204" pitchFamily="34" charset="-128"/>
            </a:endParaRPr>
          </a:p>
          <a:p>
            <a:pPr eaLnBrk="1" hangingPunct="1"/>
            <a:r>
              <a:rPr lang="en-US" altLang="ja-JP" dirty="0">
                <a:latin typeface="Arial" panose="020B0604020202020204" pitchFamily="34" charset="0"/>
                <a:ea typeface="ＭＳ Ｐゴシック" panose="020B0600070205080204" pitchFamily="34" charset="-128"/>
              </a:rPr>
              <a:t>Currently the Kyushu University has about 20,000 students and 2,000 faculty members.</a:t>
            </a:r>
            <a:endParaRPr lang="ja-JP"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QS ranking, Kyushu University is ranked 124</a:t>
            </a:r>
            <a:r>
              <a:rPr kumimoji="1" lang="en-US" altLang="ja-JP" baseline="0" dirty="0"/>
              <a:t>th in the world, and in the field of Chemistry and Chemical Engineering, it is ranked even higher. Chemistry and material engineering is actually one of the strongest research areas in Kyushu University. </a:t>
            </a:r>
          </a:p>
          <a:p>
            <a:endParaRPr kumimoji="1" lang="en-US" altLang="ja-JP" baseline="0" dirty="0"/>
          </a:p>
          <a:p>
            <a:r>
              <a:rPr kumimoji="1" lang="en-US" altLang="ja-JP" baseline="0" dirty="0"/>
              <a:t>Although our university is ranked 7th among the 8 top-level national universities, we kept making the efforts and raising our ranks during the last several years.</a:t>
            </a:r>
            <a:endParaRPr kumimoji="1" lang="ja-JP" altLang="en-US" baseline="0" dirty="0"/>
          </a:p>
        </p:txBody>
      </p:sp>
      <p:sp>
        <p:nvSpPr>
          <p:cNvPr id="4" name="スライド番号プレースホルダー 3"/>
          <p:cNvSpPr>
            <a:spLocks noGrp="1"/>
          </p:cNvSpPr>
          <p:nvPr>
            <p:ph type="sldNum" sz="quarter" idx="5"/>
          </p:nvPr>
        </p:nvSpPr>
        <p:spPr/>
        <p:txBody>
          <a:bodyPr/>
          <a:lstStyle/>
          <a:p>
            <a:fld id="{288B390B-26A5-4A42-932A-FEB6DD538C19}" type="slidenum">
              <a:rPr lang="en-US" altLang="ja-JP" smtClean="0"/>
              <a:pPr/>
              <a:t>7</a:t>
            </a:fld>
            <a:endParaRPr lang="en-US" altLang="ja-JP"/>
          </a:p>
        </p:txBody>
      </p:sp>
    </p:spTree>
    <p:extLst>
      <p:ext uri="{BB962C8B-B14F-4D97-AF65-F5344CB8AC3E}">
        <p14:creationId xmlns:p14="http://schemas.microsoft.com/office/powerpoint/2010/main" val="33864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year 2021 is a new start of IGSES because we reorganized the education courses. Currently we have 5 departments and they will be unified to a single department. The new department holds 6 major courses shown in this slide.</a:t>
            </a:r>
          </a:p>
          <a:p>
            <a:endParaRPr kumimoji="1" lang="en-US" altLang="ja-JP" dirty="0"/>
          </a:p>
          <a:p>
            <a:r>
              <a:rPr kumimoji="1" lang="en-US" altLang="ja-JP" dirty="0"/>
              <a:t>The major courses are categorized into 3 fields, which are Material Sciences, Energy Sciences, and Environmental System Sciences. These three fields corresponds to the research fields of the faculty as well.</a:t>
            </a:r>
          </a:p>
          <a:p>
            <a:endParaRPr kumimoji="1" lang="ja-JP" altLang="en-US" dirty="0"/>
          </a:p>
        </p:txBody>
      </p:sp>
      <p:sp>
        <p:nvSpPr>
          <p:cNvPr id="4" name="スライド番号プレースホルダー 3"/>
          <p:cNvSpPr>
            <a:spLocks noGrp="1"/>
          </p:cNvSpPr>
          <p:nvPr>
            <p:ph type="sldNum" sz="quarter" idx="5"/>
          </p:nvPr>
        </p:nvSpPr>
        <p:spPr/>
        <p:txBody>
          <a:bodyPr/>
          <a:lstStyle/>
          <a:p>
            <a:fld id="{288B390B-26A5-4A42-932A-FEB6DD538C19}" type="slidenum">
              <a:rPr lang="en-US" altLang="ja-JP" smtClean="0"/>
              <a:pPr/>
              <a:t>11</a:t>
            </a:fld>
            <a:endParaRPr lang="en-US" altLang="ja-JP"/>
          </a:p>
        </p:txBody>
      </p:sp>
    </p:spTree>
    <p:extLst>
      <p:ext uri="{BB962C8B-B14F-4D97-AF65-F5344CB8AC3E}">
        <p14:creationId xmlns:p14="http://schemas.microsoft.com/office/powerpoint/2010/main" val="19349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Our school also has several international education programs. Here I introduce two main programs in IGSES.</a:t>
            </a:r>
          </a:p>
          <a:p>
            <a:r>
              <a:rPr kumimoji="1" lang="en-US" altLang="ja-JP" dirty="0"/>
              <a:t>IEI program is an international doctoral course, and it is designed for a leadership education in interdisciplinary research field. The students have to get 1.6 times more credits compared with the normal course, but the program includes several featured-classes such as organizing international conferences, and learning journal running and so on.</a:t>
            </a:r>
          </a:p>
          <a:p>
            <a:r>
              <a:rPr kumimoji="1" lang="en-US" altLang="ja-JP" dirty="0"/>
              <a:t>For example, the students of IEI program join the organizer team for an international conference called IEICES, which is yearly held in our campus since 2015.</a:t>
            </a:r>
          </a:p>
          <a:p>
            <a:endParaRPr kumimoji="1" lang="en-US" altLang="ja-JP" dirty="0"/>
          </a:p>
          <a:p>
            <a:r>
              <a:rPr kumimoji="1" lang="en-US" altLang="ja-JP" dirty="0"/>
              <a:t>Campus Asia program is a double degree program for master course. This program is run with Shanghai Jiao Tong University in China, and Pusan National University in South Korea. Because three cities, Fukuoka, Shanghai, and Busan, are very close and we can make a good educational triangle.</a:t>
            </a:r>
          </a:p>
          <a:p>
            <a:r>
              <a:rPr kumimoji="1" lang="en-US" altLang="ja-JP" dirty="0"/>
              <a:t>The program started in 2011 and since then, about 100 students already received the double degree in total of three countries.</a:t>
            </a:r>
          </a:p>
          <a:p>
            <a:r>
              <a:rPr kumimoji="1" lang="en-US" altLang="ja-JP" dirty="0"/>
              <a:t>Now we are expanding this program to other Asian countries and trying a double doctoral degree program as well.</a:t>
            </a:r>
          </a:p>
          <a:p>
            <a:endParaRPr kumimoji="1" lang="ja-JP" altLang="en-US" dirty="0"/>
          </a:p>
        </p:txBody>
      </p:sp>
      <p:sp>
        <p:nvSpPr>
          <p:cNvPr id="4" name="スライド番号プレースホルダー 3"/>
          <p:cNvSpPr>
            <a:spLocks noGrp="1"/>
          </p:cNvSpPr>
          <p:nvPr>
            <p:ph type="sldNum" sz="quarter" idx="5"/>
          </p:nvPr>
        </p:nvSpPr>
        <p:spPr/>
        <p:txBody>
          <a:bodyPr/>
          <a:lstStyle/>
          <a:p>
            <a:fld id="{288B390B-26A5-4A42-932A-FEB6DD538C19}" type="slidenum">
              <a:rPr lang="en-US" altLang="ja-JP" smtClean="0"/>
              <a:pPr/>
              <a:t>21</a:t>
            </a:fld>
            <a:endParaRPr lang="en-US" altLang="ja-JP"/>
          </a:p>
        </p:txBody>
      </p:sp>
    </p:spTree>
    <p:extLst>
      <p:ext uri="{BB962C8B-B14F-4D97-AF65-F5344CB8AC3E}">
        <p14:creationId xmlns:p14="http://schemas.microsoft.com/office/powerpoint/2010/main" val="291530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Lastly, I am going to show you some pictures representing our research activities in IGSES. As I said before, the research fields in IGSES can be categorized into 3 scientific fields, Material Sciences, Energy Sciences, and Environmental Sciences. </a:t>
            </a:r>
          </a:p>
          <a:p>
            <a:endParaRPr kumimoji="1" lang="en-US" altLang="ja-JP" dirty="0"/>
          </a:p>
          <a:p>
            <a:r>
              <a:rPr kumimoji="1" lang="en-US" altLang="ja-JP" dirty="0"/>
              <a:t>At today’s workshop, three professors from our school will introduce their research topics from Material Science field. Some of the related research is also shown on these pictures.</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88B390B-26A5-4A42-932A-FEB6DD538C19}" type="slidenum">
              <a:rPr lang="en-US" altLang="ja-JP" smtClean="0"/>
              <a:pPr/>
              <a:t>24</a:t>
            </a:fld>
            <a:endParaRPr lang="en-US" altLang="ja-JP"/>
          </a:p>
        </p:txBody>
      </p:sp>
    </p:spTree>
    <p:extLst>
      <p:ext uri="{BB962C8B-B14F-4D97-AF65-F5344CB8AC3E}">
        <p14:creationId xmlns:p14="http://schemas.microsoft.com/office/powerpoint/2010/main" val="236904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Research areas in IGSES are really broad and touch nearly all engineering and scientific areas. </a:t>
            </a:r>
          </a:p>
          <a:p>
            <a:r>
              <a:rPr kumimoji="1" lang="en-US" altLang="ja-JP" dirty="0"/>
              <a:t>The energy sciences group further includes research in the area of plasma engineering and electronic devices and materials. Part of our campus is also an experimental fusion TOKAMAK reactor to study and control confined plasma behavior.</a:t>
            </a:r>
            <a:endParaRPr kumimoji="1" lang="ja-JP" altLang="en-US" dirty="0"/>
          </a:p>
        </p:txBody>
      </p:sp>
      <p:sp>
        <p:nvSpPr>
          <p:cNvPr id="4" name="スライド番号プレースホルダー 3"/>
          <p:cNvSpPr>
            <a:spLocks noGrp="1"/>
          </p:cNvSpPr>
          <p:nvPr>
            <p:ph type="sldNum" sz="quarter" idx="5"/>
          </p:nvPr>
        </p:nvSpPr>
        <p:spPr/>
        <p:txBody>
          <a:bodyPr/>
          <a:lstStyle/>
          <a:p>
            <a:fld id="{288B390B-26A5-4A42-932A-FEB6DD538C19}" type="slidenum">
              <a:rPr lang="en-US" altLang="ja-JP" smtClean="0"/>
              <a:pPr/>
              <a:t>25</a:t>
            </a:fld>
            <a:endParaRPr lang="en-US" altLang="ja-JP"/>
          </a:p>
        </p:txBody>
      </p:sp>
    </p:spTree>
    <p:extLst>
      <p:ext uri="{BB962C8B-B14F-4D97-AF65-F5344CB8AC3E}">
        <p14:creationId xmlns:p14="http://schemas.microsoft.com/office/powerpoint/2010/main" val="124041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Environmental System Science fields includes research topics from mechanical engineering, civil engineering, and environmental sciences. This field becomes increasingly important in the scope of current rapid climatic changes. Especially the research activities on environmental monitoring, and simulations and modelling.</a:t>
            </a:r>
          </a:p>
          <a:p>
            <a:endParaRPr kumimoji="1" lang="en-US" altLang="ja-JP" dirty="0"/>
          </a:p>
          <a:p>
            <a:r>
              <a:rPr kumimoji="1" lang="en-US" altLang="ja-JP" dirty="0"/>
              <a:t>Although today workshop is focused on material engineering, I hope that we will have other opportunities in the following workshops and meetings to also introduce detailed research topics in the fields Energy Sciences and Environmental System Sciences and find a strong foothold for future cooperation in these fields as well.</a:t>
            </a:r>
            <a:endParaRPr kumimoji="1" lang="ja-JP" altLang="en-US" dirty="0"/>
          </a:p>
        </p:txBody>
      </p:sp>
      <p:sp>
        <p:nvSpPr>
          <p:cNvPr id="4" name="スライド番号プレースホルダー 3"/>
          <p:cNvSpPr>
            <a:spLocks noGrp="1"/>
          </p:cNvSpPr>
          <p:nvPr>
            <p:ph type="sldNum" sz="quarter" idx="5"/>
          </p:nvPr>
        </p:nvSpPr>
        <p:spPr/>
        <p:txBody>
          <a:bodyPr/>
          <a:lstStyle/>
          <a:p>
            <a:fld id="{288B390B-26A5-4A42-932A-FEB6DD538C19}" type="slidenum">
              <a:rPr lang="en-US" altLang="ja-JP" smtClean="0"/>
              <a:pPr/>
              <a:t>26</a:t>
            </a:fld>
            <a:endParaRPr lang="en-US" altLang="ja-JP"/>
          </a:p>
        </p:txBody>
      </p:sp>
    </p:spTree>
    <p:extLst>
      <p:ext uri="{BB962C8B-B14F-4D97-AF65-F5344CB8AC3E}">
        <p14:creationId xmlns:p14="http://schemas.microsoft.com/office/powerpoint/2010/main" val="514938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400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US"/>
              <a:t>Webinář o studiu v Japonsku na Kyushu University</a:t>
            </a:r>
          </a:p>
        </p:txBody>
      </p:sp>
      <p:sp>
        <p:nvSpPr>
          <p:cNvPr id="6" name="Slide Number Placeholder 5"/>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35394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US"/>
              <a:t>Webinář o studiu v Japonsku na Kyushu University</a:t>
            </a:r>
          </a:p>
        </p:txBody>
      </p:sp>
      <p:sp>
        <p:nvSpPr>
          <p:cNvPr id="6" name="Slide Number Placeholder 5"/>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126951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US"/>
              <a:t>Webinář o studiu v Japonsku na Kyushu University</a:t>
            </a:r>
          </a:p>
        </p:txBody>
      </p:sp>
      <p:sp>
        <p:nvSpPr>
          <p:cNvPr id="6" name="Slide Number Placeholder 5"/>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321749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GB"/>
              <a:t>Webinář o studiu v Japonsku na Kyushu University</a:t>
            </a:r>
            <a:endParaRPr lang="en-US"/>
          </a:p>
        </p:txBody>
      </p:sp>
      <p:sp>
        <p:nvSpPr>
          <p:cNvPr id="6" name="Slide Number Placeholder 5"/>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2529462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GB"/>
              <a:t>Webinář o studiu v Japonsku na Kyushu University</a:t>
            </a:r>
            <a:endParaRPr lang="en-US"/>
          </a:p>
        </p:txBody>
      </p:sp>
      <p:sp>
        <p:nvSpPr>
          <p:cNvPr id="6" name="Slide Number Placeholder 5"/>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3127274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GB"/>
              <a:t>Webinář o studiu v Japonsku na Kyushu University</a:t>
            </a:r>
            <a:endParaRPr lang="en-US"/>
          </a:p>
        </p:txBody>
      </p:sp>
      <p:sp>
        <p:nvSpPr>
          <p:cNvPr id="6" name="Slide Number Placeholder 5"/>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892434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18. 5. 2021</a:t>
            </a:r>
          </a:p>
        </p:txBody>
      </p:sp>
      <p:sp>
        <p:nvSpPr>
          <p:cNvPr id="6" name="Footer Placeholder 5"/>
          <p:cNvSpPr>
            <a:spLocks noGrp="1"/>
          </p:cNvSpPr>
          <p:nvPr>
            <p:ph type="ftr" sz="quarter" idx="11"/>
          </p:nvPr>
        </p:nvSpPr>
        <p:spPr/>
        <p:txBody>
          <a:bodyPr/>
          <a:lstStyle/>
          <a:p>
            <a:r>
              <a:rPr lang="en-GB"/>
              <a:t>Webinář o studiu v Japonsku na Kyushu University</a:t>
            </a:r>
            <a:endParaRPr lang="en-US"/>
          </a:p>
        </p:txBody>
      </p:sp>
      <p:sp>
        <p:nvSpPr>
          <p:cNvPr id="7" name="Slide Number Placeholder 6"/>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4212750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18. 5. 2021</a:t>
            </a:r>
          </a:p>
        </p:txBody>
      </p:sp>
      <p:sp>
        <p:nvSpPr>
          <p:cNvPr id="8" name="Footer Placeholder 7"/>
          <p:cNvSpPr>
            <a:spLocks noGrp="1"/>
          </p:cNvSpPr>
          <p:nvPr>
            <p:ph type="ftr" sz="quarter" idx="11"/>
          </p:nvPr>
        </p:nvSpPr>
        <p:spPr/>
        <p:txBody>
          <a:bodyPr/>
          <a:lstStyle/>
          <a:p>
            <a:r>
              <a:rPr lang="en-GB"/>
              <a:t>Webinář o studiu v Japonsku na Kyushu University</a:t>
            </a:r>
            <a:endParaRPr lang="en-US"/>
          </a:p>
        </p:txBody>
      </p:sp>
      <p:sp>
        <p:nvSpPr>
          <p:cNvPr id="9" name="Slide Number Placeholder 8"/>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2164485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18. 5. 2021</a:t>
            </a:r>
          </a:p>
        </p:txBody>
      </p:sp>
      <p:sp>
        <p:nvSpPr>
          <p:cNvPr id="4" name="Footer Placeholder 3"/>
          <p:cNvSpPr>
            <a:spLocks noGrp="1"/>
          </p:cNvSpPr>
          <p:nvPr>
            <p:ph type="ftr" sz="quarter" idx="11"/>
          </p:nvPr>
        </p:nvSpPr>
        <p:spPr/>
        <p:txBody>
          <a:bodyPr/>
          <a:lstStyle/>
          <a:p>
            <a:r>
              <a:rPr lang="en-GB"/>
              <a:t>Webinář o studiu v Japonsku na Kyushu University</a:t>
            </a:r>
            <a:endParaRPr lang="en-US"/>
          </a:p>
        </p:txBody>
      </p:sp>
      <p:sp>
        <p:nvSpPr>
          <p:cNvPr id="5" name="Slide Number Placeholder 4"/>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2784062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18. 5. 2021</a:t>
            </a:r>
          </a:p>
        </p:txBody>
      </p:sp>
      <p:sp>
        <p:nvSpPr>
          <p:cNvPr id="3" name="Footer Placeholder 2"/>
          <p:cNvSpPr>
            <a:spLocks noGrp="1"/>
          </p:cNvSpPr>
          <p:nvPr>
            <p:ph type="ftr" sz="quarter" idx="11"/>
          </p:nvPr>
        </p:nvSpPr>
        <p:spPr/>
        <p:txBody>
          <a:bodyPr/>
          <a:lstStyle/>
          <a:p>
            <a:r>
              <a:rPr lang="en-GB"/>
              <a:t>Webinář o studiu v Japonsku na Kyushu University</a:t>
            </a:r>
            <a:endParaRPr lang="en-US"/>
          </a:p>
        </p:txBody>
      </p:sp>
      <p:sp>
        <p:nvSpPr>
          <p:cNvPr id="4" name="Slide Number Placeholder 3"/>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810818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18. 5. 2021</a:t>
            </a:r>
          </a:p>
        </p:txBody>
      </p:sp>
      <p:sp>
        <p:nvSpPr>
          <p:cNvPr id="6" name="Footer Placeholder 5"/>
          <p:cNvSpPr>
            <a:spLocks noGrp="1"/>
          </p:cNvSpPr>
          <p:nvPr>
            <p:ph type="ftr" sz="quarter" idx="11"/>
          </p:nvPr>
        </p:nvSpPr>
        <p:spPr/>
        <p:txBody>
          <a:bodyPr/>
          <a:lstStyle/>
          <a:p>
            <a:r>
              <a:rPr lang="en-GB"/>
              <a:t>Webinář o studiu v Japonsku na Kyushu University</a:t>
            </a:r>
            <a:endParaRPr lang="en-US"/>
          </a:p>
        </p:txBody>
      </p:sp>
      <p:sp>
        <p:nvSpPr>
          <p:cNvPr id="7" name="Slide Number Placeholder 6"/>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265656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076950"/>
            <a:ext cx="12192000" cy="78105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5875"/>
            <a:ext cx="12192000" cy="1085850"/>
          </a:xfrm>
          <a:solidFill>
            <a:srgbClr val="E4002B"/>
          </a:solidFill>
        </p:spPr>
        <p:txBody>
          <a:bodyPr lIns="914400" rIns="91440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95324" y="1190625"/>
            <a:ext cx="10515600"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1771650" cy="365125"/>
          </a:xfrm>
        </p:spPr>
        <p:txBody>
          <a:bodyPr/>
          <a:lstStyle>
            <a:lvl1pPr>
              <a:defRPr sz="1600" b="1">
                <a:solidFill>
                  <a:schemeClr val="bg1"/>
                </a:solidFill>
              </a:defRPr>
            </a:lvl1pPr>
          </a:lstStyle>
          <a:p>
            <a:r>
              <a:rPr lang="en-US"/>
              <a:t>18. 5. 2021</a:t>
            </a:r>
            <a:endParaRPr lang="en-US" dirty="0"/>
          </a:p>
        </p:txBody>
      </p:sp>
      <p:sp>
        <p:nvSpPr>
          <p:cNvPr id="5" name="Footer Placeholder 4"/>
          <p:cNvSpPr>
            <a:spLocks noGrp="1"/>
          </p:cNvSpPr>
          <p:nvPr>
            <p:ph type="ftr" sz="quarter" idx="11"/>
          </p:nvPr>
        </p:nvSpPr>
        <p:spPr>
          <a:xfrm>
            <a:off x="3219450" y="6356350"/>
            <a:ext cx="5943600" cy="365125"/>
          </a:xfrm>
        </p:spPr>
        <p:txBody>
          <a:bodyPr/>
          <a:lstStyle>
            <a:lvl1pPr>
              <a:defRPr sz="1600" b="1">
                <a:solidFill>
                  <a:schemeClr val="bg1"/>
                </a:solidFill>
              </a:defRPr>
            </a:lvl1pPr>
          </a:lstStyle>
          <a:p>
            <a:r>
              <a:rPr lang="en-US"/>
              <a:t>Webinář o studiu v Japonsku na Kyushu University</a:t>
            </a:r>
            <a:endParaRPr lang="en-US" dirty="0"/>
          </a:p>
        </p:txBody>
      </p:sp>
      <p:sp>
        <p:nvSpPr>
          <p:cNvPr id="6" name="Slide Number Placeholder 5"/>
          <p:cNvSpPr>
            <a:spLocks noGrp="1"/>
          </p:cNvSpPr>
          <p:nvPr>
            <p:ph type="sldNum" sz="quarter" idx="12"/>
          </p:nvPr>
        </p:nvSpPr>
        <p:spPr>
          <a:xfrm>
            <a:off x="10001250" y="6356350"/>
            <a:ext cx="1352550" cy="365125"/>
          </a:xfrm>
        </p:spPr>
        <p:txBody>
          <a:bodyPr/>
          <a:lstStyle>
            <a:lvl1pPr>
              <a:defRPr sz="1600" b="1">
                <a:solidFill>
                  <a:schemeClr val="bg1"/>
                </a:solidFill>
              </a:defRPr>
            </a:lvl1pPr>
          </a:lstStyle>
          <a:p>
            <a:fld id="{00222977-07F0-43A6-A277-6FF5B4151210}" type="slidenum">
              <a:rPr lang="en-US" smtClean="0"/>
              <a:pPr/>
              <a:t>‹#›</a:t>
            </a:fld>
            <a:endParaRPr lang="en-US"/>
          </a:p>
        </p:txBody>
      </p:sp>
    </p:spTree>
    <p:extLst>
      <p:ext uri="{BB962C8B-B14F-4D97-AF65-F5344CB8AC3E}">
        <p14:creationId xmlns:p14="http://schemas.microsoft.com/office/powerpoint/2010/main" val="361073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18. 5. 2021</a:t>
            </a:r>
          </a:p>
        </p:txBody>
      </p:sp>
      <p:sp>
        <p:nvSpPr>
          <p:cNvPr id="6" name="Footer Placeholder 5"/>
          <p:cNvSpPr>
            <a:spLocks noGrp="1"/>
          </p:cNvSpPr>
          <p:nvPr>
            <p:ph type="ftr" sz="quarter" idx="11"/>
          </p:nvPr>
        </p:nvSpPr>
        <p:spPr/>
        <p:txBody>
          <a:bodyPr/>
          <a:lstStyle/>
          <a:p>
            <a:r>
              <a:rPr lang="en-GB"/>
              <a:t>Webinář o studiu v Japonsku na Kyushu University</a:t>
            </a:r>
            <a:endParaRPr lang="en-US"/>
          </a:p>
        </p:txBody>
      </p:sp>
      <p:sp>
        <p:nvSpPr>
          <p:cNvPr id="7" name="Slide Number Placeholder 6"/>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3903124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GB"/>
              <a:t>Webinář o studiu v Japonsku na Kyushu University</a:t>
            </a:r>
            <a:endParaRPr lang="en-US"/>
          </a:p>
        </p:txBody>
      </p:sp>
      <p:sp>
        <p:nvSpPr>
          <p:cNvPr id="6" name="Slide Number Placeholder 5"/>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1477352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GB"/>
              <a:t>Webinář o studiu v Japonsku na Kyushu University</a:t>
            </a:r>
            <a:endParaRPr lang="en-US"/>
          </a:p>
        </p:txBody>
      </p:sp>
      <p:sp>
        <p:nvSpPr>
          <p:cNvPr id="6" name="Slide Number Placeholder 5"/>
          <p:cNvSpPr>
            <a:spLocks noGrp="1"/>
          </p:cNvSpPr>
          <p:nvPr>
            <p:ph type="sldNum" sz="quarter" idx="12"/>
          </p:nvPr>
        </p:nvSpPr>
        <p:spPr/>
        <p:txBody>
          <a:bodyPr/>
          <a:lstStyle/>
          <a:p>
            <a:fld id="{AF1DE8F9-9596-49B2-98CD-5E885988E1AD}" type="slidenum">
              <a:rPr lang="en-US" smtClean="0"/>
              <a:t>‹#›</a:t>
            </a:fld>
            <a:endParaRPr lang="en-US"/>
          </a:p>
        </p:txBody>
      </p:sp>
    </p:spTree>
    <p:extLst>
      <p:ext uri="{BB962C8B-B14F-4D97-AF65-F5344CB8AC3E}">
        <p14:creationId xmlns:p14="http://schemas.microsoft.com/office/powerpoint/2010/main" val="3632445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18. 5. 2021</a:t>
            </a:r>
          </a:p>
        </p:txBody>
      </p:sp>
      <p:sp>
        <p:nvSpPr>
          <p:cNvPr id="5" name="Footer Placeholder 4"/>
          <p:cNvSpPr>
            <a:spLocks noGrp="1"/>
          </p:cNvSpPr>
          <p:nvPr>
            <p:ph type="ftr" sz="quarter" idx="11"/>
          </p:nvPr>
        </p:nvSpPr>
        <p:spPr/>
        <p:txBody>
          <a:bodyPr/>
          <a:lstStyle/>
          <a:p>
            <a:r>
              <a:rPr lang="en-US"/>
              <a:t>Webinář o studiu v Japonsku na Kyushu University</a:t>
            </a:r>
          </a:p>
        </p:txBody>
      </p:sp>
      <p:sp>
        <p:nvSpPr>
          <p:cNvPr id="6" name="Slide Number Placeholder 5"/>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3394388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18. 5. 2021</a:t>
            </a:r>
          </a:p>
        </p:txBody>
      </p:sp>
      <p:sp>
        <p:nvSpPr>
          <p:cNvPr id="6" name="Footer Placeholder 5"/>
          <p:cNvSpPr>
            <a:spLocks noGrp="1"/>
          </p:cNvSpPr>
          <p:nvPr>
            <p:ph type="ftr" sz="quarter" idx="11"/>
          </p:nvPr>
        </p:nvSpPr>
        <p:spPr/>
        <p:txBody>
          <a:bodyPr/>
          <a:lstStyle/>
          <a:p>
            <a:r>
              <a:rPr lang="en-US"/>
              <a:t>Webinář o studiu v Japonsku na Kyushu University</a:t>
            </a:r>
          </a:p>
        </p:txBody>
      </p:sp>
      <p:sp>
        <p:nvSpPr>
          <p:cNvPr id="7" name="Slide Number Placeholder 6"/>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185930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18. 5. 2021</a:t>
            </a:r>
          </a:p>
        </p:txBody>
      </p:sp>
      <p:sp>
        <p:nvSpPr>
          <p:cNvPr id="8" name="Footer Placeholder 7"/>
          <p:cNvSpPr>
            <a:spLocks noGrp="1"/>
          </p:cNvSpPr>
          <p:nvPr>
            <p:ph type="ftr" sz="quarter" idx="11"/>
          </p:nvPr>
        </p:nvSpPr>
        <p:spPr/>
        <p:txBody>
          <a:bodyPr/>
          <a:lstStyle/>
          <a:p>
            <a:r>
              <a:rPr lang="en-US"/>
              <a:t>Webinář o studiu v Japonsku na Kyushu University</a:t>
            </a:r>
          </a:p>
        </p:txBody>
      </p:sp>
      <p:sp>
        <p:nvSpPr>
          <p:cNvPr id="9" name="Slide Number Placeholder 8"/>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2475783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18. 5. 2021</a:t>
            </a:r>
          </a:p>
        </p:txBody>
      </p:sp>
      <p:sp>
        <p:nvSpPr>
          <p:cNvPr id="4" name="Footer Placeholder 3"/>
          <p:cNvSpPr>
            <a:spLocks noGrp="1"/>
          </p:cNvSpPr>
          <p:nvPr>
            <p:ph type="ftr" sz="quarter" idx="11"/>
          </p:nvPr>
        </p:nvSpPr>
        <p:spPr/>
        <p:txBody>
          <a:bodyPr/>
          <a:lstStyle/>
          <a:p>
            <a:r>
              <a:rPr lang="en-US"/>
              <a:t>Webinář o studiu v Japonsku na Kyushu University</a:t>
            </a:r>
          </a:p>
        </p:txBody>
      </p:sp>
      <p:sp>
        <p:nvSpPr>
          <p:cNvPr id="5" name="Slide Number Placeholder 4"/>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65413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18. 5. 2021</a:t>
            </a:r>
          </a:p>
        </p:txBody>
      </p:sp>
      <p:sp>
        <p:nvSpPr>
          <p:cNvPr id="3" name="Footer Placeholder 2"/>
          <p:cNvSpPr>
            <a:spLocks noGrp="1"/>
          </p:cNvSpPr>
          <p:nvPr>
            <p:ph type="ftr" sz="quarter" idx="11"/>
          </p:nvPr>
        </p:nvSpPr>
        <p:spPr/>
        <p:txBody>
          <a:bodyPr/>
          <a:lstStyle/>
          <a:p>
            <a:r>
              <a:rPr lang="en-US"/>
              <a:t>Webinář o studiu v Japonsku na Kyushu University</a:t>
            </a:r>
          </a:p>
        </p:txBody>
      </p:sp>
      <p:sp>
        <p:nvSpPr>
          <p:cNvPr id="4" name="Slide Number Placeholder 3"/>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103428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18. 5. 2021</a:t>
            </a:r>
          </a:p>
        </p:txBody>
      </p:sp>
      <p:sp>
        <p:nvSpPr>
          <p:cNvPr id="6" name="Footer Placeholder 5"/>
          <p:cNvSpPr>
            <a:spLocks noGrp="1"/>
          </p:cNvSpPr>
          <p:nvPr>
            <p:ph type="ftr" sz="quarter" idx="11"/>
          </p:nvPr>
        </p:nvSpPr>
        <p:spPr/>
        <p:txBody>
          <a:bodyPr/>
          <a:lstStyle/>
          <a:p>
            <a:r>
              <a:rPr lang="en-US"/>
              <a:t>Webinář o studiu v Japonsku na Kyushu University</a:t>
            </a:r>
          </a:p>
        </p:txBody>
      </p:sp>
      <p:sp>
        <p:nvSpPr>
          <p:cNvPr id="7" name="Slide Number Placeholder 6"/>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272776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18. 5. 2021</a:t>
            </a:r>
          </a:p>
        </p:txBody>
      </p:sp>
      <p:sp>
        <p:nvSpPr>
          <p:cNvPr id="6" name="Footer Placeholder 5"/>
          <p:cNvSpPr>
            <a:spLocks noGrp="1"/>
          </p:cNvSpPr>
          <p:nvPr>
            <p:ph type="ftr" sz="quarter" idx="11"/>
          </p:nvPr>
        </p:nvSpPr>
        <p:spPr/>
        <p:txBody>
          <a:bodyPr/>
          <a:lstStyle/>
          <a:p>
            <a:r>
              <a:rPr lang="en-US"/>
              <a:t>Webinář o studiu v Japonsku na Kyushu University</a:t>
            </a:r>
          </a:p>
        </p:txBody>
      </p:sp>
      <p:sp>
        <p:nvSpPr>
          <p:cNvPr id="7" name="Slide Number Placeholder 6"/>
          <p:cNvSpPr>
            <a:spLocks noGrp="1"/>
          </p:cNvSpPr>
          <p:nvPr>
            <p:ph type="sldNum" sz="quarter" idx="12"/>
          </p:nvPr>
        </p:nvSpPr>
        <p:spPr/>
        <p:txBody>
          <a:bodyPr/>
          <a:lstStyle/>
          <a:p>
            <a:fld id="{00222977-07F0-43A6-A277-6FF5B4151210}" type="slidenum">
              <a:rPr lang="en-US" smtClean="0"/>
              <a:t>‹#›</a:t>
            </a:fld>
            <a:endParaRPr lang="en-US"/>
          </a:p>
        </p:txBody>
      </p:sp>
    </p:spTree>
    <p:extLst>
      <p:ext uri="{BB962C8B-B14F-4D97-AF65-F5344CB8AC3E}">
        <p14:creationId xmlns:p14="http://schemas.microsoft.com/office/powerpoint/2010/main" val="3264160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18. 5. 2021</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Webinář o studiu v Japonsku na Kyushu University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22977-07F0-43A6-A277-6FF5B4151210}" type="slidenum">
              <a:rPr lang="en-US" smtClean="0"/>
              <a:t>‹#›</a:t>
            </a:fld>
            <a:endParaRPr lang="en-US"/>
          </a:p>
        </p:txBody>
      </p:sp>
    </p:spTree>
    <p:extLst>
      <p:ext uri="{BB962C8B-B14F-4D97-AF65-F5344CB8AC3E}">
        <p14:creationId xmlns:p14="http://schemas.microsoft.com/office/powerpoint/2010/main" val="2035183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18. 5. 2021</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Webinář o studiu v Japonsku na Kyushu University</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DE8F9-9596-49B2-98CD-5E885988E1AD}" type="slidenum">
              <a:rPr lang="en-US" smtClean="0"/>
              <a:t>‹#›</a:t>
            </a:fld>
            <a:endParaRPr lang="en-US"/>
          </a:p>
        </p:txBody>
      </p:sp>
    </p:spTree>
    <p:extLst>
      <p:ext uri="{BB962C8B-B14F-4D97-AF65-F5344CB8AC3E}">
        <p14:creationId xmlns:p14="http://schemas.microsoft.com/office/powerpoint/2010/main" val="329775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nWj8jXATMnY?start=1&amp;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maps.google.co.jp/maps?ie=UTF8&amp;brcurrent=3,0x354190b153297e6d:0x5daaf5b52b6a644e,1&amp;layer=c&amp;cbll=33.525142,130.475295&amp;panoid=UGvUTXyrW1WD7yz19cHn-Q&amp;cbp=12,147.31,,0,5&amp;ll=33.525154,130.475264&amp;spn=0,359.895458&amp;z=1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23.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tif"/></Relationships>
</file>

<file path=ppt/slides/_rels/slide25.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10" Type="http://schemas.openxmlformats.org/officeDocument/2006/relationships/image" Target="../media/image24.png"/><Relationship Id="rId4" Type="http://schemas.openxmlformats.org/officeDocument/2006/relationships/image" Target="../media/image58.jp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3.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1.jpg"/><Relationship Id="rId5" Type="http://schemas.openxmlformats.org/officeDocument/2006/relationships/image" Target="../media/image66.jpeg"/><Relationship Id="rId10" Type="http://schemas.openxmlformats.org/officeDocument/2006/relationships/image" Target="../media/image70.jpg"/><Relationship Id="rId4" Type="http://schemas.openxmlformats.org/officeDocument/2006/relationships/image" Target="../media/image65.png"/><Relationship Id="rId9" Type="http://schemas.openxmlformats.org/officeDocument/2006/relationships/image" Target="../media/image69.gif"/><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hyperlink" Target="https://tecs-lab.kyushu-u.ac.jp/~e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6V8Ib77rp8s?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91" y="542150"/>
            <a:ext cx="5647090" cy="1315225"/>
          </a:xfrm>
          <a:prstGeom prst="rect">
            <a:avLst/>
          </a:prstGeom>
        </p:spPr>
      </p:pic>
      <p:grpSp>
        <p:nvGrpSpPr>
          <p:cNvPr id="5" name="Group 4"/>
          <p:cNvGrpSpPr/>
          <p:nvPr/>
        </p:nvGrpSpPr>
        <p:grpSpPr>
          <a:xfrm>
            <a:off x="6769509" y="1371949"/>
            <a:ext cx="3458027" cy="635669"/>
            <a:chOff x="1905000" y="2034540"/>
            <a:chExt cx="3979450" cy="731520"/>
          </a:xfrm>
        </p:grpSpPr>
        <p:sp>
          <p:nvSpPr>
            <p:cNvPr id="6" name="Rectangle 5"/>
            <p:cNvSpPr/>
            <p:nvPr/>
          </p:nvSpPr>
          <p:spPr>
            <a:xfrm>
              <a:off x="1905000" y="2034540"/>
              <a:ext cx="3979450"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905000" y="2043406"/>
              <a:ext cx="3968473" cy="722654"/>
            </a:xfrm>
            <a:prstGeom prst="rect">
              <a:avLst/>
            </a:prstGeom>
          </p:spPr>
        </p:pic>
      </p:grpSp>
      <p:pic>
        <p:nvPicPr>
          <p:cNvPr id="8" name="Picture 7"/>
          <p:cNvPicPr>
            <a:picLocks noChangeAspect="1"/>
          </p:cNvPicPr>
          <p:nvPr/>
        </p:nvPicPr>
        <p:blipFill>
          <a:blip r:embed="rId4"/>
          <a:stretch>
            <a:fillRect/>
          </a:stretch>
        </p:blipFill>
        <p:spPr>
          <a:xfrm>
            <a:off x="10229851" y="383506"/>
            <a:ext cx="1542906" cy="1624112"/>
          </a:xfrm>
          <a:prstGeom prst="rect">
            <a:avLst/>
          </a:prstGeom>
        </p:spPr>
      </p:pic>
      <p:sp>
        <p:nvSpPr>
          <p:cNvPr id="9" name="Rectangle 8"/>
          <p:cNvSpPr/>
          <p:nvPr/>
        </p:nvSpPr>
        <p:spPr>
          <a:xfrm>
            <a:off x="2857499" y="6195207"/>
            <a:ext cx="6991351" cy="369332"/>
          </a:xfrm>
          <a:prstGeom prst="rect">
            <a:avLst/>
          </a:prstGeom>
        </p:spPr>
        <p:txBody>
          <a:bodyPr wrap="square">
            <a:spAutoFit/>
          </a:bodyPr>
          <a:lstStyle/>
          <a:p>
            <a:pPr algn="ctr"/>
            <a:r>
              <a:rPr lang="en-US" dirty="0" err="1">
                <a:solidFill>
                  <a:schemeClr val="bg1"/>
                </a:solidFill>
                <a:latin typeface="Vafle VUT" panose="02000506030000020004" pitchFamily="2" charset="2"/>
                <a:ea typeface="Yu Mincho" panose="02020400000000000000" pitchFamily="18" charset="-128"/>
                <a:cs typeface="Times New Roman" panose="02020603050405020304" pitchFamily="18" charset="0"/>
              </a:rPr>
              <a:t>Webinář</a:t>
            </a:r>
            <a:r>
              <a:rPr lang="en-US" dirty="0">
                <a:solidFill>
                  <a:schemeClr val="bg1"/>
                </a:solidFill>
                <a:latin typeface="Vafle VUT" panose="02000506030000020004" pitchFamily="2" charset="2"/>
                <a:ea typeface="Yu Mincho" panose="02020400000000000000" pitchFamily="18" charset="-128"/>
                <a:cs typeface="Times New Roman" panose="02020603050405020304" pitchFamily="18" charset="0"/>
              </a:rPr>
              <a:t> o </a:t>
            </a:r>
            <a:r>
              <a:rPr lang="en-US" dirty="0" err="1">
                <a:solidFill>
                  <a:schemeClr val="bg1"/>
                </a:solidFill>
                <a:latin typeface="Vafle VUT" panose="02000506030000020004" pitchFamily="2" charset="2"/>
                <a:ea typeface="Yu Mincho" panose="02020400000000000000" pitchFamily="18" charset="-128"/>
                <a:cs typeface="Times New Roman" panose="02020603050405020304" pitchFamily="18" charset="0"/>
              </a:rPr>
              <a:t>studiu</a:t>
            </a:r>
            <a:r>
              <a:rPr lang="en-US" dirty="0">
                <a:solidFill>
                  <a:schemeClr val="bg1"/>
                </a:solidFill>
                <a:latin typeface="Vafle VUT" panose="02000506030000020004" pitchFamily="2" charset="2"/>
                <a:ea typeface="Yu Mincho" panose="02020400000000000000" pitchFamily="18" charset="-128"/>
                <a:cs typeface="Times New Roman" panose="02020603050405020304" pitchFamily="18" charset="0"/>
              </a:rPr>
              <a:t> v </a:t>
            </a:r>
            <a:r>
              <a:rPr lang="en-US" dirty="0" err="1">
                <a:solidFill>
                  <a:schemeClr val="bg1"/>
                </a:solidFill>
                <a:latin typeface="Vafle VUT" panose="02000506030000020004" pitchFamily="2" charset="2"/>
                <a:ea typeface="Yu Mincho" panose="02020400000000000000" pitchFamily="18" charset="-128"/>
                <a:cs typeface="Times New Roman" panose="02020603050405020304" pitchFamily="18" charset="0"/>
              </a:rPr>
              <a:t>Japonsku</a:t>
            </a:r>
            <a:r>
              <a:rPr lang="en-US" dirty="0">
                <a:solidFill>
                  <a:schemeClr val="bg1"/>
                </a:solidFill>
                <a:latin typeface="Vafle VUT" panose="02000506030000020004" pitchFamily="2" charset="2"/>
                <a:ea typeface="Yu Mincho" panose="02020400000000000000" pitchFamily="18" charset="-128"/>
                <a:cs typeface="Times New Roman" panose="02020603050405020304" pitchFamily="18" charset="0"/>
              </a:rPr>
              <a:t> </a:t>
            </a:r>
            <a:r>
              <a:rPr lang="en-US" dirty="0" err="1">
                <a:solidFill>
                  <a:schemeClr val="bg1"/>
                </a:solidFill>
                <a:latin typeface="Vafle VUT" panose="02000506030000020004" pitchFamily="2" charset="2"/>
                <a:ea typeface="Yu Mincho" panose="02020400000000000000" pitchFamily="18" charset="-128"/>
                <a:cs typeface="Times New Roman" panose="02020603050405020304" pitchFamily="18" charset="0"/>
              </a:rPr>
              <a:t>na</a:t>
            </a:r>
            <a:r>
              <a:rPr lang="en-US" dirty="0">
                <a:solidFill>
                  <a:schemeClr val="bg1"/>
                </a:solidFill>
                <a:latin typeface="Vafle VUT" panose="02000506030000020004" pitchFamily="2" charset="2"/>
                <a:ea typeface="Yu Mincho" panose="02020400000000000000" pitchFamily="18" charset="-128"/>
                <a:cs typeface="Times New Roman" panose="02020603050405020304" pitchFamily="18" charset="0"/>
              </a:rPr>
              <a:t> Kyushu University</a:t>
            </a:r>
          </a:p>
        </p:txBody>
      </p:sp>
      <p:sp>
        <p:nvSpPr>
          <p:cNvPr id="12" name="Rectangle 11"/>
          <p:cNvSpPr/>
          <p:nvPr/>
        </p:nvSpPr>
        <p:spPr>
          <a:xfrm>
            <a:off x="554581" y="6195207"/>
            <a:ext cx="1225015" cy="369332"/>
          </a:xfrm>
          <a:prstGeom prst="rect">
            <a:avLst/>
          </a:prstGeom>
        </p:spPr>
        <p:txBody>
          <a:bodyPr wrap="none">
            <a:spAutoFit/>
          </a:bodyPr>
          <a:lstStyle/>
          <a:p>
            <a:r>
              <a:rPr lang="en-US" dirty="0">
                <a:solidFill>
                  <a:schemeClr val="bg1"/>
                </a:solidFill>
                <a:latin typeface="Vafle VUT" panose="02000506030000020004" pitchFamily="2" charset="2"/>
              </a:rPr>
              <a:t>18. 5. 2021</a:t>
            </a:r>
            <a:endParaRPr lang="en-US" dirty="0"/>
          </a:p>
        </p:txBody>
      </p:sp>
      <p:sp>
        <p:nvSpPr>
          <p:cNvPr id="13" name="Rectangle 12"/>
          <p:cNvSpPr/>
          <p:nvPr/>
        </p:nvSpPr>
        <p:spPr>
          <a:xfrm>
            <a:off x="9050881" y="4349875"/>
            <a:ext cx="1786258" cy="369332"/>
          </a:xfrm>
          <a:prstGeom prst="rect">
            <a:avLst/>
          </a:prstGeom>
        </p:spPr>
        <p:txBody>
          <a:bodyPr wrap="none">
            <a:spAutoFit/>
          </a:bodyPr>
          <a:lstStyle/>
          <a:p>
            <a:r>
              <a:rPr lang="en-US" dirty="0">
                <a:solidFill>
                  <a:schemeClr val="bg1"/>
                </a:solidFill>
                <a:latin typeface="Vafle VUT" panose="02000506030000020004" pitchFamily="2" charset="2"/>
              </a:rPr>
              <a:t>Frantisek Miksik</a:t>
            </a:r>
            <a:endParaRPr lang="en-US" dirty="0"/>
          </a:p>
        </p:txBody>
      </p:sp>
      <p:sp>
        <p:nvSpPr>
          <p:cNvPr id="14" name="Rectangle 13"/>
          <p:cNvSpPr/>
          <p:nvPr/>
        </p:nvSpPr>
        <p:spPr>
          <a:xfrm>
            <a:off x="1040355" y="3149546"/>
            <a:ext cx="8703719" cy="1200329"/>
          </a:xfrm>
          <a:prstGeom prst="rect">
            <a:avLst/>
          </a:prstGeom>
        </p:spPr>
        <p:txBody>
          <a:bodyPr wrap="square">
            <a:spAutoFit/>
          </a:bodyPr>
          <a:lstStyle/>
          <a:p>
            <a:r>
              <a:rPr lang="cs-CZ" sz="3600" dirty="0">
                <a:solidFill>
                  <a:schemeClr val="bg1"/>
                </a:solidFill>
                <a:latin typeface="Vafle VUT" panose="02000506030000020004" pitchFamily="2" charset="2"/>
              </a:rPr>
              <a:t>Studium v Japonsku na partnerské </a:t>
            </a:r>
            <a:r>
              <a:rPr lang="cs-CZ" sz="3600" dirty="0" err="1">
                <a:solidFill>
                  <a:schemeClr val="bg1"/>
                </a:solidFill>
                <a:latin typeface="Vafle VUT" panose="02000506030000020004" pitchFamily="2" charset="2"/>
              </a:rPr>
              <a:t>Kyushu</a:t>
            </a:r>
            <a:r>
              <a:rPr lang="cs-CZ" sz="3600" dirty="0">
                <a:solidFill>
                  <a:schemeClr val="bg1"/>
                </a:solidFill>
                <a:latin typeface="Vafle VUT" panose="02000506030000020004" pitchFamily="2" charset="2"/>
              </a:rPr>
              <a:t> University</a:t>
            </a:r>
            <a:endParaRPr lang="en-US" sz="3600" dirty="0"/>
          </a:p>
        </p:txBody>
      </p:sp>
      <p:sp>
        <p:nvSpPr>
          <p:cNvPr id="10" name="Slide Number Placeholder 9">
            <a:extLst>
              <a:ext uri="{FF2B5EF4-FFF2-40B4-BE49-F238E27FC236}">
                <a16:creationId xmlns:a16="http://schemas.microsoft.com/office/drawing/2014/main" id="{9B1E78B9-33D1-4E27-8B0C-07062B64DAE0}"/>
              </a:ext>
            </a:extLst>
          </p:cNvPr>
          <p:cNvSpPr>
            <a:spLocks noGrp="1"/>
          </p:cNvSpPr>
          <p:nvPr>
            <p:ph type="sldNum" sz="quarter" idx="12"/>
          </p:nvPr>
        </p:nvSpPr>
        <p:spPr/>
        <p:txBody>
          <a:bodyPr/>
          <a:lstStyle/>
          <a:p>
            <a:fld id="{00222977-07F0-43A6-A277-6FF5B4151210}" type="slidenum">
              <a:rPr lang="en-US" smtClean="0"/>
              <a:t>1</a:t>
            </a:fld>
            <a:endParaRPr lang="en-US"/>
          </a:p>
        </p:txBody>
      </p:sp>
    </p:spTree>
    <p:extLst>
      <p:ext uri="{BB962C8B-B14F-4D97-AF65-F5344CB8AC3E}">
        <p14:creationId xmlns:p14="http://schemas.microsoft.com/office/powerpoint/2010/main" val="294830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24E0-D1F8-4C3B-97C8-8F26863460C1}"/>
              </a:ext>
            </a:extLst>
          </p:cNvPr>
          <p:cNvSpPr>
            <a:spLocks noGrp="1"/>
          </p:cNvSpPr>
          <p:nvPr>
            <p:ph type="title"/>
          </p:nvPr>
        </p:nvSpPr>
        <p:spPr/>
        <p:txBody>
          <a:bodyPr>
            <a:normAutofit/>
          </a:bodyPr>
          <a:lstStyle/>
          <a:p>
            <a:r>
              <a:rPr lang="cs-CZ" sz="3600" dirty="0"/>
              <a:t>IGSES - </a:t>
            </a:r>
            <a:r>
              <a:rPr lang="en-GB" sz="3600" dirty="0"/>
              <a:t>Interdisciplinary Graduate School of Engineering Sciences</a:t>
            </a:r>
            <a:endParaRPr lang="en-GB" dirty="0"/>
          </a:p>
        </p:txBody>
      </p:sp>
      <p:sp>
        <p:nvSpPr>
          <p:cNvPr id="4" name="Footer Placeholder 3">
            <a:extLst>
              <a:ext uri="{FF2B5EF4-FFF2-40B4-BE49-F238E27FC236}">
                <a16:creationId xmlns:a16="http://schemas.microsoft.com/office/drawing/2014/main" id="{0B841F0F-3C2D-4765-B9D7-3B8D0157A406}"/>
              </a:ext>
            </a:extLst>
          </p:cNvPr>
          <p:cNvSpPr>
            <a:spLocks noGrp="1"/>
          </p:cNvSpPr>
          <p:nvPr>
            <p:ph type="ftr" sz="quarter" idx="11"/>
          </p:nvPr>
        </p:nvSpPr>
        <p:spPr/>
        <p:txBody>
          <a:bodyPr/>
          <a:lstStyle/>
          <a:p>
            <a:r>
              <a:rPr lang="en-US"/>
              <a:t>Webinář o studiu v Japonsku na Kyushu University</a:t>
            </a:r>
            <a:endParaRPr lang="en-US" dirty="0"/>
          </a:p>
        </p:txBody>
      </p:sp>
      <p:sp>
        <p:nvSpPr>
          <p:cNvPr id="7" name="テキスト ボックス 11">
            <a:extLst>
              <a:ext uri="{FF2B5EF4-FFF2-40B4-BE49-F238E27FC236}">
                <a16:creationId xmlns:a16="http://schemas.microsoft.com/office/drawing/2014/main" id="{F4DCD0B0-7F00-46BC-B948-41E16B10C05A}"/>
              </a:ext>
            </a:extLst>
          </p:cNvPr>
          <p:cNvSpPr txBox="1">
            <a:spLocks noGrp="1"/>
          </p:cNvSpPr>
          <p:nvPr>
            <p:ph idx="1"/>
          </p:nvPr>
        </p:nvSpPr>
        <p:spPr>
          <a:xfrm>
            <a:off x="600075" y="1301357"/>
            <a:ext cx="6991350" cy="2913875"/>
          </a:xfrm>
          <a:prstGeom prst="rect">
            <a:avLst/>
          </a:prstGeom>
          <a:noFill/>
        </p:spPr>
        <p:txBody>
          <a:bodyPr wrap="square" rtlCol="0">
            <a:spAutoFit/>
          </a:bodyPr>
          <a:lstStyle/>
          <a:p>
            <a:pPr>
              <a:lnSpc>
                <a:spcPct val="120000"/>
              </a:lnSpc>
            </a:pPr>
            <a:r>
              <a:rPr kumimoji="1" lang="ja-JP" altLang="en-US" sz="2000" b="1" dirty="0">
                <a:latin typeface="Arial Narrow" panose="020B0604020202020204" pitchFamily="34" charset="0"/>
                <a:cs typeface="Arial Narrow" panose="020B0604020202020204" pitchFamily="34" charset="0"/>
              </a:rPr>
              <a:t>　</a:t>
            </a:r>
            <a:r>
              <a:rPr kumimoji="1" lang="en-US" altLang="ja-JP" sz="2000" b="1" dirty="0">
                <a:latin typeface="Arial Narrow" panose="020B0604020202020204" pitchFamily="34" charset="0"/>
                <a:cs typeface="Arial Narrow" panose="020B0604020202020204" pitchFamily="34" charset="0"/>
              </a:rPr>
              <a:t>477 master course students</a:t>
            </a:r>
          </a:p>
          <a:p>
            <a:pPr>
              <a:lnSpc>
                <a:spcPct val="120000"/>
              </a:lnSpc>
            </a:pPr>
            <a:r>
              <a:rPr kumimoji="1" lang="ja-JP" altLang="en-US" sz="2000" b="1" dirty="0">
                <a:latin typeface="Arial Narrow" panose="020B0604020202020204" pitchFamily="34" charset="0"/>
                <a:cs typeface="Arial Narrow" panose="020B0604020202020204" pitchFamily="34" charset="0"/>
              </a:rPr>
              <a:t>　　</a:t>
            </a:r>
            <a:r>
              <a:rPr kumimoji="1" lang="en-US" altLang="ja-JP" sz="2000" b="1" dirty="0">
                <a:latin typeface="Arial Narrow" panose="020B0604020202020204" pitchFamily="34" charset="0"/>
                <a:cs typeface="Arial Narrow" panose="020B0604020202020204" pitchFamily="34" charset="0"/>
              </a:rPr>
              <a:t>including 92 </a:t>
            </a:r>
            <a:r>
              <a:rPr kumimoji="1" lang="en-US" altLang="ja-JP" sz="2000" b="1" dirty="0">
                <a:solidFill>
                  <a:srgbClr val="0070C0"/>
                </a:solidFill>
                <a:latin typeface="Arial Narrow" panose="020B0604020202020204" pitchFamily="34" charset="0"/>
                <a:cs typeface="Arial Narrow" panose="020B0604020202020204" pitchFamily="34" charset="0"/>
              </a:rPr>
              <a:t>international</a:t>
            </a:r>
            <a:r>
              <a:rPr kumimoji="1" lang="en-US" altLang="ja-JP" sz="2000" b="1" dirty="0">
                <a:latin typeface="Arial Narrow" panose="020B0604020202020204" pitchFamily="34" charset="0"/>
                <a:cs typeface="Arial Narrow" panose="020B0604020202020204" pitchFamily="34" charset="0"/>
              </a:rPr>
              <a:t> students (19%)</a:t>
            </a:r>
          </a:p>
          <a:p>
            <a:pPr>
              <a:lnSpc>
                <a:spcPct val="120000"/>
              </a:lnSpc>
            </a:pPr>
            <a:r>
              <a:rPr kumimoji="1" lang="ja-JP" altLang="en-US" sz="2000" b="1" dirty="0">
                <a:latin typeface="Arial Narrow" panose="020B0604020202020204" pitchFamily="34" charset="0"/>
                <a:cs typeface="Arial Narrow" panose="020B0604020202020204" pitchFamily="34" charset="0"/>
              </a:rPr>
              <a:t>　</a:t>
            </a:r>
            <a:r>
              <a:rPr kumimoji="1" lang="en-US" altLang="ja-JP" sz="2000" b="1" dirty="0">
                <a:latin typeface="Arial Narrow" panose="020B0604020202020204" pitchFamily="34" charset="0"/>
                <a:cs typeface="Arial Narrow" panose="020B0604020202020204" pitchFamily="34" charset="0"/>
              </a:rPr>
              <a:t>190 doctoral course students</a:t>
            </a:r>
          </a:p>
          <a:p>
            <a:pPr>
              <a:lnSpc>
                <a:spcPct val="120000"/>
              </a:lnSpc>
            </a:pPr>
            <a:r>
              <a:rPr kumimoji="1" lang="ja-JP" altLang="en-US" sz="2000" b="1" dirty="0">
                <a:latin typeface="Arial Narrow" panose="020B0604020202020204" pitchFamily="34" charset="0"/>
                <a:cs typeface="Arial Narrow" panose="020B0604020202020204" pitchFamily="34" charset="0"/>
              </a:rPr>
              <a:t>　　</a:t>
            </a:r>
            <a:r>
              <a:rPr kumimoji="1" lang="en-US" altLang="ja-JP" sz="2000" b="1" dirty="0">
                <a:latin typeface="Arial Narrow" panose="020B0604020202020204" pitchFamily="34" charset="0"/>
                <a:cs typeface="Arial Narrow" panose="020B0604020202020204" pitchFamily="34" charset="0"/>
              </a:rPr>
              <a:t>including 108 </a:t>
            </a:r>
            <a:r>
              <a:rPr kumimoji="1" lang="en-US" altLang="ja-JP" sz="2000" b="1" dirty="0">
                <a:solidFill>
                  <a:srgbClr val="0070C0"/>
                </a:solidFill>
                <a:latin typeface="Arial Narrow" panose="020B0604020202020204" pitchFamily="34" charset="0"/>
                <a:cs typeface="Arial Narrow" panose="020B0604020202020204" pitchFamily="34" charset="0"/>
              </a:rPr>
              <a:t>international</a:t>
            </a:r>
            <a:r>
              <a:rPr kumimoji="1" lang="en-US" altLang="ja-JP" sz="2000" b="1" dirty="0">
                <a:latin typeface="Arial Narrow" panose="020B0604020202020204" pitchFamily="34" charset="0"/>
                <a:cs typeface="Arial Narrow" panose="020B0604020202020204" pitchFamily="34" charset="0"/>
              </a:rPr>
              <a:t> students (57%)</a:t>
            </a:r>
            <a:endParaRPr kumimoji="1" lang="cs-CZ" altLang="ja-JP" sz="2000" b="1" dirty="0">
              <a:latin typeface="Arial Narrow" panose="020B0604020202020204" pitchFamily="34" charset="0"/>
              <a:cs typeface="Arial Narrow" panose="020B0604020202020204" pitchFamily="34" charset="0"/>
            </a:endParaRPr>
          </a:p>
          <a:p>
            <a:pPr>
              <a:lnSpc>
                <a:spcPct val="120000"/>
              </a:lnSpc>
            </a:pPr>
            <a:r>
              <a:rPr kumimoji="1" lang="en-US" altLang="ja-JP" sz="2000" b="1" dirty="0">
                <a:solidFill>
                  <a:srgbClr val="7F0F35"/>
                </a:solidFill>
                <a:cs typeface="Arial" panose="020B0604020202020204" pitchFamily="34" charset="0"/>
              </a:rPr>
              <a:t>170 Faculty members</a:t>
            </a:r>
            <a:endParaRPr kumimoji="1" lang="ja-JP" altLang="en-US" sz="2000" b="1" dirty="0">
              <a:solidFill>
                <a:srgbClr val="7F0F35"/>
              </a:solidFill>
              <a:cs typeface="Arial" panose="020B0604020202020204" pitchFamily="34" charset="0"/>
            </a:endParaRPr>
          </a:p>
          <a:p>
            <a:pPr>
              <a:lnSpc>
                <a:spcPct val="120000"/>
              </a:lnSpc>
            </a:pPr>
            <a:endParaRPr kumimoji="1" lang="ja-JP" altLang="en-US" sz="2000" b="1" dirty="0">
              <a:latin typeface="Arial Narrow" panose="020B0604020202020204" pitchFamily="34" charset="0"/>
              <a:cs typeface="Arial Narrow" panose="020B0604020202020204" pitchFamily="34" charset="0"/>
            </a:endParaRPr>
          </a:p>
        </p:txBody>
      </p:sp>
      <p:sp>
        <p:nvSpPr>
          <p:cNvPr id="9" name="Date Placeholder 8">
            <a:extLst>
              <a:ext uri="{FF2B5EF4-FFF2-40B4-BE49-F238E27FC236}">
                <a16:creationId xmlns:a16="http://schemas.microsoft.com/office/drawing/2014/main" id="{EBFD980E-EFA9-4533-BD46-71AA0396390D}"/>
              </a:ext>
            </a:extLst>
          </p:cNvPr>
          <p:cNvSpPr>
            <a:spLocks noGrp="1"/>
          </p:cNvSpPr>
          <p:nvPr>
            <p:ph type="dt" sz="half" idx="10"/>
          </p:nvPr>
        </p:nvSpPr>
        <p:spPr/>
        <p:txBody>
          <a:bodyPr/>
          <a:lstStyle/>
          <a:p>
            <a:r>
              <a:rPr lang="en-US"/>
              <a:t>18. 5. 2021</a:t>
            </a:r>
            <a:endParaRPr lang="en-US" dirty="0"/>
          </a:p>
        </p:txBody>
      </p:sp>
      <p:sp>
        <p:nvSpPr>
          <p:cNvPr id="10" name="Slide Number Placeholder 9">
            <a:extLst>
              <a:ext uri="{FF2B5EF4-FFF2-40B4-BE49-F238E27FC236}">
                <a16:creationId xmlns:a16="http://schemas.microsoft.com/office/drawing/2014/main" id="{F91690CD-D967-4178-9CE4-0025ECFA2CB2}"/>
              </a:ext>
            </a:extLst>
          </p:cNvPr>
          <p:cNvSpPr>
            <a:spLocks noGrp="1"/>
          </p:cNvSpPr>
          <p:nvPr>
            <p:ph type="sldNum" sz="quarter" idx="12"/>
          </p:nvPr>
        </p:nvSpPr>
        <p:spPr/>
        <p:txBody>
          <a:bodyPr/>
          <a:lstStyle/>
          <a:p>
            <a:fld id="{00222977-07F0-43A6-A277-6FF5B4151210}" type="slidenum">
              <a:rPr lang="en-US" smtClean="0"/>
              <a:pPr/>
              <a:t>10</a:t>
            </a:fld>
            <a:endParaRPr lang="en-US"/>
          </a:p>
        </p:txBody>
      </p:sp>
      <p:pic>
        <p:nvPicPr>
          <p:cNvPr id="4098" name="Picture 2" descr="IEICES - Annual International Exchange and Innovation Conference on  Engineering &amp; Sciences">
            <a:extLst>
              <a:ext uri="{FF2B5EF4-FFF2-40B4-BE49-F238E27FC236}">
                <a16:creationId xmlns:a16="http://schemas.microsoft.com/office/drawing/2014/main" id="{B7EE3EB2-4329-4947-80DA-3559F2545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28675"/>
            <a:ext cx="59055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ikushi Campus">
            <a:extLst>
              <a:ext uri="{FF2B5EF4-FFF2-40B4-BE49-F238E27FC236}">
                <a16:creationId xmlns:a16="http://schemas.microsoft.com/office/drawing/2014/main" id="{E8906621-0295-4114-9A6A-4B5C1556D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4" y="1929232"/>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FD449E56-C4A3-40B5-820F-3243DC1D0B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7041" y="3312332"/>
            <a:ext cx="4979233" cy="272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08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CCC6A-0BD2-4E24-AB72-D78B1379FDD5}"/>
              </a:ext>
            </a:extLst>
          </p:cNvPr>
          <p:cNvSpPr>
            <a:spLocks noGrp="1"/>
          </p:cNvSpPr>
          <p:nvPr>
            <p:ph type="title"/>
          </p:nvPr>
        </p:nvSpPr>
        <p:spPr/>
        <p:txBody>
          <a:bodyPr>
            <a:normAutofit fontScale="90000"/>
          </a:bodyPr>
          <a:lstStyle/>
          <a:p>
            <a:r>
              <a:rPr lang="en-GB" dirty="0"/>
              <a:t>IGSES Major Fields (Reorganized in April, 2021)</a:t>
            </a:r>
          </a:p>
        </p:txBody>
      </p:sp>
      <p:sp>
        <p:nvSpPr>
          <p:cNvPr id="2" name="スライド番号プレースホルダー 1">
            <a:extLst>
              <a:ext uri="{FF2B5EF4-FFF2-40B4-BE49-F238E27FC236}">
                <a16:creationId xmlns:a16="http://schemas.microsoft.com/office/drawing/2014/main" id="{F4AC6A8D-6E1E-F843-8855-37F12D0E7B8D}"/>
              </a:ext>
            </a:extLst>
          </p:cNvPr>
          <p:cNvSpPr>
            <a:spLocks noGrp="1"/>
          </p:cNvSpPr>
          <p:nvPr>
            <p:ph type="sldNum" sz="quarter" idx="12"/>
          </p:nvPr>
        </p:nvSpPr>
        <p:spPr/>
        <p:txBody>
          <a:bodyPr/>
          <a:lstStyle/>
          <a:p>
            <a:fld id="{1FD94C1B-F7BD-4040-84FF-50AB0CBC53F1}" type="slidenum">
              <a:rPr lang="en-US" altLang="ja-JP" smtClean="0"/>
              <a:pPr/>
              <a:t>11</a:t>
            </a:fld>
            <a:endParaRPr lang="en-US" altLang="ja-JP"/>
          </a:p>
        </p:txBody>
      </p:sp>
      <p:sp>
        <p:nvSpPr>
          <p:cNvPr id="4" name="テキスト ボックス 3">
            <a:extLst>
              <a:ext uri="{FF2B5EF4-FFF2-40B4-BE49-F238E27FC236}">
                <a16:creationId xmlns:a16="http://schemas.microsoft.com/office/drawing/2014/main" id="{618DCE5F-8930-BD4A-8549-FAD2E8181C27}"/>
              </a:ext>
            </a:extLst>
          </p:cNvPr>
          <p:cNvSpPr txBox="1"/>
          <p:nvPr/>
        </p:nvSpPr>
        <p:spPr>
          <a:xfrm>
            <a:off x="263352" y="692696"/>
            <a:ext cx="184731" cy="584775"/>
          </a:xfrm>
          <a:prstGeom prst="rect">
            <a:avLst/>
          </a:prstGeom>
          <a:noFill/>
        </p:spPr>
        <p:txBody>
          <a:bodyPr wrap="none" rtlCol="0">
            <a:spAutoFit/>
          </a:bodyPr>
          <a:lstStyle/>
          <a:p>
            <a:endParaRPr kumimoji="1" lang="ja-JP" altLang="en-US" sz="3200" b="1" dirty="0">
              <a:cs typeface="Arial" panose="020B0604020202020204" pitchFamily="34" charset="0"/>
            </a:endParaRPr>
          </a:p>
        </p:txBody>
      </p:sp>
      <p:sp>
        <p:nvSpPr>
          <p:cNvPr id="5" name="テキスト ボックス 4">
            <a:extLst>
              <a:ext uri="{FF2B5EF4-FFF2-40B4-BE49-F238E27FC236}">
                <a16:creationId xmlns:a16="http://schemas.microsoft.com/office/drawing/2014/main" id="{662D9E57-7D5A-004A-B53B-A1634CE93DC8}"/>
              </a:ext>
            </a:extLst>
          </p:cNvPr>
          <p:cNvSpPr txBox="1"/>
          <p:nvPr/>
        </p:nvSpPr>
        <p:spPr>
          <a:xfrm>
            <a:off x="1545575" y="1102324"/>
            <a:ext cx="3623108" cy="584775"/>
          </a:xfrm>
          <a:prstGeom prst="rect">
            <a:avLst/>
          </a:prstGeom>
          <a:noFill/>
        </p:spPr>
        <p:txBody>
          <a:bodyPr wrap="none" rtlCol="0">
            <a:spAutoFit/>
          </a:bodyPr>
          <a:lstStyle/>
          <a:p>
            <a:r>
              <a:rPr kumimoji="1" lang="en-US" altLang="ja-JP" sz="3200" b="1" dirty="0">
                <a:solidFill>
                  <a:srgbClr val="7F0F35"/>
                </a:solidFill>
                <a:cs typeface="Arial" panose="020B0604020202020204" pitchFamily="34" charset="0"/>
              </a:rPr>
              <a:t>Material Sciences</a:t>
            </a:r>
            <a:endParaRPr kumimoji="1" lang="ja-JP" altLang="en-US" sz="3200" b="1">
              <a:solidFill>
                <a:srgbClr val="7F0F35"/>
              </a:solidFill>
              <a:cs typeface="Arial" panose="020B0604020202020204" pitchFamily="34" charset="0"/>
            </a:endParaRPr>
          </a:p>
        </p:txBody>
      </p:sp>
      <p:sp>
        <p:nvSpPr>
          <p:cNvPr id="6" name="テキスト ボックス 5">
            <a:extLst>
              <a:ext uri="{FF2B5EF4-FFF2-40B4-BE49-F238E27FC236}">
                <a16:creationId xmlns:a16="http://schemas.microsoft.com/office/drawing/2014/main" id="{0CC8F305-318F-A44E-BF3F-635C0D183DE7}"/>
              </a:ext>
            </a:extLst>
          </p:cNvPr>
          <p:cNvSpPr txBox="1"/>
          <p:nvPr/>
        </p:nvSpPr>
        <p:spPr>
          <a:xfrm>
            <a:off x="6327832" y="2621533"/>
            <a:ext cx="3464410" cy="584775"/>
          </a:xfrm>
          <a:prstGeom prst="rect">
            <a:avLst/>
          </a:prstGeom>
          <a:noFill/>
        </p:spPr>
        <p:txBody>
          <a:bodyPr wrap="none" rtlCol="0">
            <a:spAutoFit/>
          </a:bodyPr>
          <a:lstStyle/>
          <a:p>
            <a:r>
              <a:rPr kumimoji="1" lang="en-US" altLang="ja-JP" sz="3200" b="1" dirty="0">
                <a:solidFill>
                  <a:srgbClr val="7F0F35"/>
                </a:solidFill>
                <a:cs typeface="Arial" panose="020B0604020202020204" pitchFamily="34" charset="0"/>
              </a:rPr>
              <a:t>Energy Sciences</a:t>
            </a:r>
            <a:endParaRPr kumimoji="1" lang="ja-JP" altLang="en-US" sz="3200" b="1" dirty="0">
              <a:solidFill>
                <a:srgbClr val="7F0F35"/>
              </a:solidFill>
              <a:cs typeface="Arial" panose="020B0604020202020204" pitchFamily="34" charset="0"/>
            </a:endParaRPr>
          </a:p>
        </p:txBody>
      </p:sp>
      <p:sp>
        <p:nvSpPr>
          <p:cNvPr id="7" name="テキスト ボックス 6">
            <a:extLst>
              <a:ext uri="{FF2B5EF4-FFF2-40B4-BE49-F238E27FC236}">
                <a16:creationId xmlns:a16="http://schemas.microsoft.com/office/drawing/2014/main" id="{859C2C21-9C38-D04D-A011-68F799E00FB0}"/>
              </a:ext>
            </a:extLst>
          </p:cNvPr>
          <p:cNvSpPr txBox="1"/>
          <p:nvPr/>
        </p:nvSpPr>
        <p:spPr>
          <a:xfrm>
            <a:off x="1943568" y="4423217"/>
            <a:ext cx="6494085" cy="584775"/>
          </a:xfrm>
          <a:prstGeom prst="rect">
            <a:avLst/>
          </a:prstGeom>
          <a:noFill/>
        </p:spPr>
        <p:txBody>
          <a:bodyPr wrap="none" rtlCol="0">
            <a:spAutoFit/>
          </a:bodyPr>
          <a:lstStyle/>
          <a:p>
            <a:r>
              <a:rPr kumimoji="1" lang="en-US" altLang="ja-JP" sz="3200" b="1" dirty="0">
                <a:solidFill>
                  <a:srgbClr val="7F0F35"/>
                </a:solidFill>
                <a:cs typeface="Arial" panose="020B0604020202020204" pitchFamily="34" charset="0"/>
              </a:rPr>
              <a:t>Environmental System Sciences</a:t>
            </a:r>
            <a:endParaRPr kumimoji="1" lang="ja-JP" altLang="en-US" sz="3200" b="1">
              <a:solidFill>
                <a:srgbClr val="7F0F35"/>
              </a:solidFill>
              <a:cs typeface="Arial" panose="020B0604020202020204" pitchFamily="34" charset="0"/>
            </a:endParaRPr>
          </a:p>
        </p:txBody>
      </p:sp>
      <p:sp>
        <p:nvSpPr>
          <p:cNvPr id="8" name="テキスト ボックス 7">
            <a:extLst>
              <a:ext uri="{FF2B5EF4-FFF2-40B4-BE49-F238E27FC236}">
                <a16:creationId xmlns:a16="http://schemas.microsoft.com/office/drawing/2014/main" id="{528B4EEA-C7D0-5840-BE6B-137F7F9910C8}"/>
              </a:ext>
            </a:extLst>
          </p:cNvPr>
          <p:cNvSpPr txBox="1"/>
          <p:nvPr/>
        </p:nvSpPr>
        <p:spPr>
          <a:xfrm>
            <a:off x="2329656" y="1755965"/>
            <a:ext cx="8802410" cy="970266"/>
          </a:xfrm>
          <a:prstGeom prst="rect">
            <a:avLst/>
          </a:prstGeom>
          <a:noFill/>
        </p:spPr>
        <p:txBody>
          <a:bodyPr wrap="none" rtlCol="0">
            <a:spAutoFit/>
          </a:bodyPr>
          <a:lstStyle/>
          <a:p>
            <a:pPr marL="342900" indent="-342900">
              <a:lnSpc>
                <a:spcPct val="125000"/>
              </a:lnSpc>
              <a:buFont typeface="Wingdings" pitchFamily="2" charset="2"/>
              <a:buChar char="n"/>
            </a:pPr>
            <a:r>
              <a:rPr lang="en" altLang="ja-JP" dirty="0"/>
              <a:t>Physical Sciences and Engineering of Materials and Devices</a:t>
            </a:r>
          </a:p>
          <a:p>
            <a:pPr marL="342900" indent="-342900">
              <a:lnSpc>
                <a:spcPct val="125000"/>
              </a:lnSpc>
              <a:buFont typeface="Wingdings" pitchFamily="2" charset="2"/>
              <a:buChar char="n"/>
            </a:pPr>
            <a:r>
              <a:rPr lang="en" altLang="ja-JP" dirty="0"/>
              <a:t>Chemistry and Materials Science</a:t>
            </a:r>
            <a:endParaRPr lang="en" altLang="ja-JP" dirty="0">
              <a:effectLst/>
            </a:endParaRPr>
          </a:p>
        </p:txBody>
      </p:sp>
      <p:sp>
        <p:nvSpPr>
          <p:cNvPr id="9" name="テキスト ボックス 8">
            <a:extLst>
              <a:ext uri="{FF2B5EF4-FFF2-40B4-BE49-F238E27FC236}">
                <a16:creationId xmlns:a16="http://schemas.microsoft.com/office/drawing/2014/main" id="{BDAF1908-4CD5-C647-B229-836542DA16E2}"/>
              </a:ext>
            </a:extLst>
          </p:cNvPr>
          <p:cNvSpPr txBox="1"/>
          <p:nvPr/>
        </p:nvSpPr>
        <p:spPr>
          <a:xfrm>
            <a:off x="2652564" y="3089591"/>
            <a:ext cx="7106433" cy="970266"/>
          </a:xfrm>
          <a:prstGeom prst="rect">
            <a:avLst/>
          </a:prstGeom>
          <a:noFill/>
        </p:spPr>
        <p:txBody>
          <a:bodyPr wrap="none" rtlCol="0">
            <a:spAutoFit/>
          </a:bodyPr>
          <a:lstStyle/>
          <a:p>
            <a:pPr marL="342900" indent="-342900">
              <a:lnSpc>
                <a:spcPct val="125000"/>
              </a:lnSpc>
              <a:buFont typeface="Wingdings" pitchFamily="2" charset="2"/>
              <a:buChar char="n"/>
            </a:pPr>
            <a:r>
              <a:rPr lang="en" altLang="ja-JP" dirty="0"/>
              <a:t>Device Science and Engineering </a:t>
            </a:r>
            <a:endParaRPr lang="en" altLang="ja-JP" dirty="0">
              <a:effectLst/>
            </a:endParaRPr>
          </a:p>
          <a:p>
            <a:pPr marL="342900" indent="-342900">
              <a:lnSpc>
                <a:spcPct val="125000"/>
              </a:lnSpc>
              <a:buFont typeface="Wingdings" pitchFamily="2" charset="2"/>
              <a:buChar char="n"/>
            </a:pPr>
            <a:r>
              <a:rPr lang="en" altLang="ja-JP" dirty="0"/>
              <a:t>Plasma and Quantum Science and Engineering </a:t>
            </a:r>
            <a:endParaRPr lang="en" altLang="ja-JP" dirty="0">
              <a:effectLst/>
            </a:endParaRPr>
          </a:p>
        </p:txBody>
      </p:sp>
      <p:sp>
        <p:nvSpPr>
          <p:cNvPr id="10" name="テキスト ボックス 9">
            <a:extLst>
              <a:ext uri="{FF2B5EF4-FFF2-40B4-BE49-F238E27FC236}">
                <a16:creationId xmlns:a16="http://schemas.microsoft.com/office/drawing/2014/main" id="{5F653B0F-EC52-5A4A-8680-82788E00132F}"/>
              </a:ext>
            </a:extLst>
          </p:cNvPr>
          <p:cNvSpPr txBox="1"/>
          <p:nvPr/>
        </p:nvSpPr>
        <p:spPr>
          <a:xfrm>
            <a:off x="2177914" y="4897654"/>
            <a:ext cx="5882123" cy="970266"/>
          </a:xfrm>
          <a:prstGeom prst="rect">
            <a:avLst/>
          </a:prstGeom>
          <a:noFill/>
        </p:spPr>
        <p:txBody>
          <a:bodyPr wrap="none" rtlCol="0">
            <a:spAutoFit/>
          </a:bodyPr>
          <a:lstStyle/>
          <a:p>
            <a:pPr marL="342900" indent="-342900">
              <a:lnSpc>
                <a:spcPct val="125000"/>
              </a:lnSpc>
              <a:buFont typeface="Wingdings" pitchFamily="2" charset="2"/>
              <a:buChar char="n"/>
            </a:pPr>
            <a:r>
              <a:rPr lang="en" altLang="ja-JP" dirty="0"/>
              <a:t>Mechanical and Systems Engineering </a:t>
            </a:r>
            <a:endParaRPr lang="en" altLang="ja-JP" dirty="0">
              <a:effectLst/>
            </a:endParaRPr>
          </a:p>
          <a:p>
            <a:pPr marL="342900" indent="-342900">
              <a:lnSpc>
                <a:spcPct val="125000"/>
              </a:lnSpc>
              <a:buFont typeface="Wingdings" pitchFamily="2" charset="2"/>
              <a:buChar char="n"/>
            </a:pPr>
            <a:r>
              <a:rPr lang="en" altLang="ja-JP" dirty="0"/>
              <a:t>Earth System Science and Technology </a:t>
            </a:r>
            <a:endParaRPr lang="en" altLang="ja-JP" dirty="0">
              <a:effectLst/>
            </a:endParaRPr>
          </a:p>
        </p:txBody>
      </p:sp>
      <p:pic>
        <p:nvPicPr>
          <p:cNvPr id="12" name="図 11" descr="アイコン&#10;&#10;自動的に生成された説明">
            <a:extLst>
              <a:ext uri="{FF2B5EF4-FFF2-40B4-BE49-F238E27FC236}">
                <a16:creationId xmlns:a16="http://schemas.microsoft.com/office/drawing/2014/main" id="{4B4B6466-60FE-3340-8DE5-5EAF6D9699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6564" y="1001965"/>
            <a:ext cx="1950857" cy="1950857"/>
          </a:xfrm>
          <a:prstGeom prst="rect">
            <a:avLst/>
          </a:prstGeom>
        </p:spPr>
      </p:pic>
      <p:pic>
        <p:nvPicPr>
          <p:cNvPr id="14" name="図 13" descr="アイコン が含まれている画像&#10;&#10;自動的に生成された説明">
            <a:extLst>
              <a:ext uri="{FF2B5EF4-FFF2-40B4-BE49-F238E27FC236}">
                <a16:creationId xmlns:a16="http://schemas.microsoft.com/office/drawing/2014/main" id="{104F1E24-C472-4A4F-B91D-A107F038991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11565" y="2390188"/>
            <a:ext cx="2146960" cy="2146960"/>
          </a:xfrm>
          <a:prstGeom prst="rect">
            <a:avLst/>
          </a:prstGeom>
        </p:spPr>
      </p:pic>
      <p:pic>
        <p:nvPicPr>
          <p:cNvPr id="16" name="図 15" descr="アイコン&#10;&#10;自動的に生成された説明">
            <a:extLst>
              <a:ext uri="{FF2B5EF4-FFF2-40B4-BE49-F238E27FC236}">
                <a16:creationId xmlns:a16="http://schemas.microsoft.com/office/drawing/2014/main" id="{995166E5-0CFE-A34E-B759-9A174DD190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6564" y="4125356"/>
            <a:ext cx="1864177" cy="1864177"/>
          </a:xfrm>
          <a:prstGeom prst="rect">
            <a:avLst/>
          </a:prstGeom>
        </p:spPr>
      </p:pic>
      <p:sp>
        <p:nvSpPr>
          <p:cNvPr id="13" name="Date Placeholder 12">
            <a:extLst>
              <a:ext uri="{FF2B5EF4-FFF2-40B4-BE49-F238E27FC236}">
                <a16:creationId xmlns:a16="http://schemas.microsoft.com/office/drawing/2014/main" id="{1AE72671-D391-4AD6-8678-F2CE50894B02}"/>
              </a:ext>
            </a:extLst>
          </p:cNvPr>
          <p:cNvSpPr>
            <a:spLocks noGrp="1"/>
          </p:cNvSpPr>
          <p:nvPr>
            <p:ph type="dt" sz="half" idx="10"/>
          </p:nvPr>
        </p:nvSpPr>
        <p:spPr/>
        <p:txBody>
          <a:bodyPr/>
          <a:lstStyle/>
          <a:p>
            <a:r>
              <a:rPr lang="en-US"/>
              <a:t>18. 5. 2021</a:t>
            </a:r>
            <a:endParaRPr lang="en-US" dirty="0"/>
          </a:p>
        </p:txBody>
      </p:sp>
      <p:sp>
        <p:nvSpPr>
          <p:cNvPr id="15" name="Footer Placeholder 14">
            <a:extLst>
              <a:ext uri="{FF2B5EF4-FFF2-40B4-BE49-F238E27FC236}">
                <a16:creationId xmlns:a16="http://schemas.microsoft.com/office/drawing/2014/main" id="{5B4F157D-4333-4E40-AE12-54B06BB3F407}"/>
              </a:ext>
            </a:extLst>
          </p:cNvPr>
          <p:cNvSpPr>
            <a:spLocks noGrp="1"/>
          </p:cNvSpPr>
          <p:nvPr>
            <p:ph type="ftr" sz="quarter" idx="11"/>
          </p:nvPr>
        </p:nvSpPr>
        <p:spPr/>
        <p:txBody>
          <a:bodyPr/>
          <a:lstStyle/>
          <a:p>
            <a:r>
              <a:rPr lang="en-US"/>
              <a:t>Webinář o studiu v Japonsku na Kyushu University</a:t>
            </a:r>
            <a:endParaRPr lang="en-US" dirty="0"/>
          </a:p>
        </p:txBody>
      </p:sp>
    </p:spTree>
    <p:extLst>
      <p:ext uri="{BB962C8B-B14F-4D97-AF65-F5344CB8AC3E}">
        <p14:creationId xmlns:p14="http://schemas.microsoft.com/office/powerpoint/2010/main" val="682213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5667-48B0-409A-BDFE-C2AA1BDCA29B}"/>
              </a:ext>
            </a:extLst>
          </p:cNvPr>
          <p:cNvSpPr>
            <a:spLocks noGrp="1"/>
          </p:cNvSpPr>
          <p:nvPr>
            <p:ph type="title"/>
          </p:nvPr>
        </p:nvSpPr>
        <p:spPr/>
        <p:txBody>
          <a:bodyPr/>
          <a:lstStyle/>
          <a:p>
            <a:endParaRPr lang="en-GB"/>
          </a:p>
        </p:txBody>
      </p:sp>
      <p:pic>
        <p:nvPicPr>
          <p:cNvPr id="7" name="Online Media 6" title="Chikushi Campus, Kyushu University">
            <a:hlinkClick r:id="" action="ppaction://media"/>
            <a:extLst>
              <a:ext uri="{FF2B5EF4-FFF2-40B4-BE49-F238E27FC236}">
                <a16:creationId xmlns:a16="http://schemas.microsoft.com/office/drawing/2014/main" id="{BA1877A6-92C1-4FCA-9BC0-DA7B5B6F9842}"/>
              </a:ext>
            </a:extLst>
          </p:cNvPr>
          <p:cNvPicPr>
            <a:picLocks noGrp="1" noRot="1" noChangeAspect="1"/>
          </p:cNvPicPr>
          <p:nvPr>
            <p:ph idx="1"/>
            <a:videoFile r:link="rId1"/>
          </p:nvPr>
        </p:nvPicPr>
        <p:blipFill>
          <a:blip r:embed="rId3"/>
          <a:stretch>
            <a:fillRect/>
          </a:stretch>
        </p:blipFill>
        <p:spPr>
          <a:xfrm>
            <a:off x="1908175" y="1190625"/>
            <a:ext cx="8091488" cy="4572000"/>
          </a:xfrm>
          <a:prstGeom prst="rect">
            <a:avLst/>
          </a:prstGeom>
        </p:spPr>
      </p:pic>
      <p:sp>
        <p:nvSpPr>
          <p:cNvPr id="4" name="Date Placeholder 3">
            <a:extLst>
              <a:ext uri="{FF2B5EF4-FFF2-40B4-BE49-F238E27FC236}">
                <a16:creationId xmlns:a16="http://schemas.microsoft.com/office/drawing/2014/main" id="{84617082-6D18-4E0A-8F8C-7885AE1035A1}"/>
              </a:ext>
            </a:extLst>
          </p:cNvPr>
          <p:cNvSpPr>
            <a:spLocks noGrp="1"/>
          </p:cNvSpPr>
          <p:nvPr>
            <p:ph type="dt" sz="half" idx="10"/>
          </p:nvPr>
        </p:nvSpPr>
        <p:spPr/>
        <p:txBody>
          <a:bodyPr/>
          <a:lstStyle/>
          <a:p>
            <a:r>
              <a:rPr lang="en-US"/>
              <a:t>18. 5. 2021</a:t>
            </a:r>
            <a:endParaRPr lang="en-US" dirty="0"/>
          </a:p>
        </p:txBody>
      </p:sp>
      <p:sp>
        <p:nvSpPr>
          <p:cNvPr id="5" name="Footer Placeholder 4">
            <a:extLst>
              <a:ext uri="{FF2B5EF4-FFF2-40B4-BE49-F238E27FC236}">
                <a16:creationId xmlns:a16="http://schemas.microsoft.com/office/drawing/2014/main" id="{F9059766-DEF3-4887-91A8-B30F7C2E23FC}"/>
              </a:ext>
            </a:extLst>
          </p:cNvPr>
          <p:cNvSpPr>
            <a:spLocks noGrp="1"/>
          </p:cNvSpPr>
          <p:nvPr>
            <p:ph type="ftr" sz="quarter" idx="11"/>
          </p:nvPr>
        </p:nvSpPr>
        <p:spPr/>
        <p:txBody>
          <a:bodyPr/>
          <a:lstStyle/>
          <a:p>
            <a:r>
              <a:rPr lang="en-US"/>
              <a:t>Webinář o studiu v Japonsku na Kyushu University</a:t>
            </a:r>
            <a:endParaRPr lang="en-US" dirty="0"/>
          </a:p>
        </p:txBody>
      </p:sp>
      <p:sp>
        <p:nvSpPr>
          <p:cNvPr id="6" name="Slide Number Placeholder 5">
            <a:extLst>
              <a:ext uri="{FF2B5EF4-FFF2-40B4-BE49-F238E27FC236}">
                <a16:creationId xmlns:a16="http://schemas.microsoft.com/office/drawing/2014/main" id="{A3CF3C67-3BF6-436F-B55B-8ABF35C09968}"/>
              </a:ext>
            </a:extLst>
          </p:cNvPr>
          <p:cNvSpPr>
            <a:spLocks noGrp="1"/>
          </p:cNvSpPr>
          <p:nvPr>
            <p:ph type="sldNum" sz="quarter" idx="12"/>
          </p:nvPr>
        </p:nvSpPr>
        <p:spPr/>
        <p:txBody>
          <a:bodyPr/>
          <a:lstStyle/>
          <a:p>
            <a:fld id="{00222977-07F0-43A6-A277-6FF5B4151210}" type="slidenum">
              <a:rPr lang="en-US" smtClean="0"/>
              <a:pPr/>
              <a:t>12</a:t>
            </a:fld>
            <a:endParaRPr lang="en-US"/>
          </a:p>
        </p:txBody>
      </p:sp>
    </p:spTree>
    <p:extLst>
      <p:ext uri="{BB962C8B-B14F-4D97-AF65-F5344CB8AC3E}">
        <p14:creationId xmlns:p14="http://schemas.microsoft.com/office/powerpoint/2010/main" val="246537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940E-093C-4892-8963-FA9B86384FD5}"/>
              </a:ext>
            </a:extLst>
          </p:cNvPr>
          <p:cNvSpPr>
            <a:spLocks noGrp="1"/>
          </p:cNvSpPr>
          <p:nvPr>
            <p:ph type="title"/>
          </p:nvPr>
        </p:nvSpPr>
        <p:spPr/>
        <p:txBody>
          <a:bodyPr/>
          <a:lstStyle/>
          <a:p>
            <a:r>
              <a:rPr lang="cs-CZ" dirty="0"/>
              <a:t>Virtuální prohlídka</a:t>
            </a:r>
            <a:endParaRPr lang="en-GB" dirty="0"/>
          </a:p>
        </p:txBody>
      </p:sp>
      <p:sp>
        <p:nvSpPr>
          <p:cNvPr id="3" name="Content Placeholder 2">
            <a:extLst>
              <a:ext uri="{FF2B5EF4-FFF2-40B4-BE49-F238E27FC236}">
                <a16:creationId xmlns:a16="http://schemas.microsoft.com/office/drawing/2014/main" id="{CD956E49-BB22-4D37-920A-2F267F9E11FC}"/>
              </a:ext>
            </a:extLst>
          </p:cNvPr>
          <p:cNvSpPr>
            <a:spLocks noGrp="1"/>
          </p:cNvSpPr>
          <p:nvPr>
            <p:ph idx="1"/>
          </p:nvPr>
        </p:nvSpPr>
        <p:spPr/>
        <p:txBody>
          <a:bodyPr/>
          <a:lstStyle/>
          <a:p>
            <a:r>
              <a:rPr lang="cs-CZ" dirty="0">
                <a:hlinkClick r:id="rId2"/>
              </a:rPr>
              <a:t>Google street </a:t>
            </a:r>
            <a:r>
              <a:rPr lang="cs-CZ" dirty="0" err="1">
                <a:hlinkClick r:id="rId2"/>
              </a:rPr>
              <a:t>view</a:t>
            </a:r>
            <a:endParaRPr lang="cs-CZ" dirty="0"/>
          </a:p>
          <a:p>
            <a:pPr marL="0" indent="0">
              <a:buNone/>
            </a:pPr>
            <a:endParaRPr lang="cs-CZ" dirty="0"/>
          </a:p>
          <a:p>
            <a:pPr marL="0" indent="0">
              <a:buNone/>
            </a:pPr>
            <a:endParaRPr lang="en-GB" dirty="0"/>
          </a:p>
        </p:txBody>
      </p:sp>
      <p:sp>
        <p:nvSpPr>
          <p:cNvPr id="4" name="Date Placeholder 3">
            <a:extLst>
              <a:ext uri="{FF2B5EF4-FFF2-40B4-BE49-F238E27FC236}">
                <a16:creationId xmlns:a16="http://schemas.microsoft.com/office/drawing/2014/main" id="{90D42E91-F4FA-45A2-B0FC-13B67CE74C34}"/>
              </a:ext>
            </a:extLst>
          </p:cNvPr>
          <p:cNvSpPr>
            <a:spLocks noGrp="1"/>
          </p:cNvSpPr>
          <p:nvPr>
            <p:ph type="dt" sz="half" idx="10"/>
          </p:nvPr>
        </p:nvSpPr>
        <p:spPr/>
        <p:txBody>
          <a:bodyPr/>
          <a:lstStyle/>
          <a:p>
            <a:r>
              <a:rPr lang="en-US"/>
              <a:t>18. 5. 2021</a:t>
            </a:r>
            <a:endParaRPr lang="en-US" dirty="0"/>
          </a:p>
        </p:txBody>
      </p:sp>
      <p:sp>
        <p:nvSpPr>
          <p:cNvPr id="5" name="Footer Placeholder 4">
            <a:extLst>
              <a:ext uri="{FF2B5EF4-FFF2-40B4-BE49-F238E27FC236}">
                <a16:creationId xmlns:a16="http://schemas.microsoft.com/office/drawing/2014/main" id="{3B49457C-1DE1-46AD-9523-6706E72EE44A}"/>
              </a:ext>
            </a:extLst>
          </p:cNvPr>
          <p:cNvSpPr>
            <a:spLocks noGrp="1"/>
          </p:cNvSpPr>
          <p:nvPr>
            <p:ph type="ftr" sz="quarter" idx="11"/>
          </p:nvPr>
        </p:nvSpPr>
        <p:spPr/>
        <p:txBody>
          <a:bodyPr/>
          <a:lstStyle/>
          <a:p>
            <a:r>
              <a:rPr lang="en-US"/>
              <a:t>Webinář o studiu v Japonsku na Kyushu University</a:t>
            </a:r>
            <a:endParaRPr lang="en-US" dirty="0"/>
          </a:p>
        </p:txBody>
      </p:sp>
      <p:sp>
        <p:nvSpPr>
          <p:cNvPr id="6" name="Slide Number Placeholder 5">
            <a:extLst>
              <a:ext uri="{FF2B5EF4-FFF2-40B4-BE49-F238E27FC236}">
                <a16:creationId xmlns:a16="http://schemas.microsoft.com/office/drawing/2014/main" id="{DA70B56A-785B-4022-8E5C-942D753B4B9E}"/>
              </a:ext>
            </a:extLst>
          </p:cNvPr>
          <p:cNvSpPr>
            <a:spLocks noGrp="1"/>
          </p:cNvSpPr>
          <p:nvPr>
            <p:ph type="sldNum" sz="quarter" idx="12"/>
          </p:nvPr>
        </p:nvSpPr>
        <p:spPr/>
        <p:txBody>
          <a:bodyPr/>
          <a:lstStyle/>
          <a:p>
            <a:fld id="{00222977-07F0-43A6-A277-6FF5B4151210}" type="slidenum">
              <a:rPr lang="en-US" smtClean="0"/>
              <a:pPr/>
              <a:t>13</a:t>
            </a:fld>
            <a:endParaRPr lang="en-US"/>
          </a:p>
        </p:txBody>
      </p:sp>
      <p:pic>
        <p:nvPicPr>
          <p:cNvPr id="8" name="Picture 7">
            <a:extLst>
              <a:ext uri="{FF2B5EF4-FFF2-40B4-BE49-F238E27FC236}">
                <a16:creationId xmlns:a16="http://schemas.microsoft.com/office/drawing/2014/main" id="{8D784A84-7F54-4CD1-88B4-EA1D1CE354B8}"/>
              </a:ext>
            </a:extLst>
          </p:cNvPr>
          <p:cNvPicPr>
            <a:picLocks noChangeAspect="1"/>
          </p:cNvPicPr>
          <p:nvPr/>
        </p:nvPicPr>
        <p:blipFill>
          <a:blip r:embed="rId3"/>
          <a:stretch>
            <a:fillRect/>
          </a:stretch>
        </p:blipFill>
        <p:spPr>
          <a:xfrm>
            <a:off x="1562100" y="1663700"/>
            <a:ext cx="8191500" cy="4222108"/>
          </a:xfrm>
          <a:prstGeom prst="rect">
            <a:avLst/>
          </a:prstGeom>
        </p:spPr>
      </p:pic>
    </p:spTree>
    <p:extLst>
      <p:ext uri="{BB962C8B-B14F-4D97-AF65-F5344CB8AC3E}">
        <p14:creationId xmlns:p14="http://schemas.microsoft.com/office/powerpoint/2010/main" val="421323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2599-0456-44BA-A676-BDD664037FF6}"/>
              </a:ext>
            </a:extLst>
          </p:cNvPr>
          <p:cNvSpPr>
            <a:spLocks noGrp="1"/>
          </p:cNvSpPr>
          <p:nvPr>
            <p:ph type="title"/>
          </p:nvPr>
        </p:nvSpPr>
        <p:spPr/>
        <p:txBody>
          <a:bodyPr/>
          <a:lstStyle/>
          <a:p>
            <a:r>
              <a:rPr lang="cs-CZ" dirty="0"/>
              <a:t>Obsah webináře</a:t>
            </a:r>
            <a:endParaRPr lang="en-GB" dirty="0"/>
          </a:p>
        </p:txBody>
      </p:sp>
      <p:sp>
        <p:nvSpPr>
          <p:cNvPr id="3" name="Content Placeholder 2">
            <a:extLst>
              <a:ext uri="{FF2B5EF4-FFF2-40B4-BE49-F238E27FC236}">
                <a16:creationId xmlns:a16="http://schemas.microsoft.com/office/drawing/2014/main" id="{72F43CF4-2F6D-42D4-8D2D-9D7F28D135B0}"/>
              </a:ext>
            </a:extLst>
          </p:cNvPr>
          <p:cNvSpPr>
            <a:spLocks noGrp="1"/>
          </p:cNvSpPr>
          <p:nvPr>
            <p:ph idx="1"/>
          </p:nvPr>
        </p:nvSpPr>
        <p:spPr>
          <a:xfrm>
            <a:off x="695324" y="1304925"/>
            <a:ext cx="7383274" cy="4457700"/>
          </a:xfrm>
        </p:spPr>
        <p:txBody>
          <a:bodyPr>
            <a:normAutofit fontScale="92500" lnSpcReduction="10000"/>
          </a:bodyPr>
          <a:lstStyle/>
          <a:p>
            <a:pPr marL="0" indent="0">
              <a:buNone/>
            </a:pPr>
            <a:r>
              <a:rPr lang="cs-CZ" b="1" dirty="0">
                <a:solidFill>
                  <a:schemeClr val="bg1">
                    <a:lumMod val="85000"/>
                  </a:schemeClr>
                </a:solidFill>
              </a:rPr>
              <a:t>Úvodem</a:t>
            </a:r>
          </a:p>
          <a:p>
            <a:pPr marL="514350" indent="-514350">
              <a:buFont typeface="+mj-lt"/>
              <a:buAutoNum type="arabicPeriod"/>
            </a:pPr>
            <a:r>
              <a:rPr lang="cs-CZ" dirty="0">
                <a:solidFill>
                  <a:schemeClr val="bg1">
                    <a:lumMod val="85000"/>
                  </a:schemeClr>
                </a:solidFill>
              </a:rPr>
              <a:t>Představení </a:t>
            </a:r>
            <a:r>
              <a:rPr lang="cs-CZ" dirty="0" err="1">
                <a:solidFill>
                  <a:schemeClr val="bg1">
                    <a:lumMod val="85000"/>
                  </a:schemeClr>
                </a:solidFill>
              </a:rPr>
              <a:t>Kyushu</a:t>
            </a:r>
            <a:r>
              <a:rPr lang="cs-CZ" dirty="0">
                <a:solidFill>
                  <a:schemeClr val="bg1">
                    <a:lumMod val="85000"/>
                  </a:schemeClr>
                </a:solidFill>
              </a:rPr>
              <a:t> University</a:t>
            </a:r>
          </a:p>
          <a:p>
            <a:pPr marL="514350" indent="-514350">
              <a:buFont typeface="+mj-lt"/>
              <a:buAutoNum type="arabicPeriod"/>
            </a:pPr>
            <a:r>
              <a:rPr lang="cs-CZ" dirty="0">
                <a:solidFill>
                  <a:schemeClr val="bg1">
                    <a:lumMod val="85000"/>
                  </a:schemeClr>
                </a:solidFill>
              </a:rPr>
              <a:t>Co je to IGSES a co tam děláme?</a:t>
            </a:r>
          </a:p>
          <a:p>
            <a:pPr marL="0" indent="0">
              <a:buNone/>
            </a:pPr>
            <a:r>
              <a:rPr lang="cs-CZ" b="1" dirty="0"/>
              <a:t>Co se nabízí</a:t>
            </a:r>
          </a:p>
          <a:p>
            <a:pPr marL="514350" indent="-514350">
              <a:buFont typeface="+mj-lt"/>
              <a:buAutoNum type="arabicPeriod" startAt="3"/>
            </a:pPr>
            <a:r>
              <a:rPr lang="cs-CZ" dirty="0"/>
              <a:t>Jaké jsou možnosti stáží a stipendií z Japonské strany?</a:t>
            </a:r>
          </a:p>
          <a:p>
            <a:pPr marL="514350" indent="-514350">
              <a:buFont typeface="+mj-lt"/>
              <a:buAutoNum type="arabicPeriod" startAt="3"/>
            </a:pPr>
            <a:r>
              <a:rPr lang="cs-CZ" dirty="0">
                <a:solidFill>
                  <a:schemeClr val="bg1">
                    <a:lumMod val="85000"/>
                  </a:schemeClr>
                </a:solidFill>
              </a:rPr>
              <a:t>Jak si vybrat laboratoř?</a:t>
            </a:r>
          </a:p>
          <a:p>
            <a:pPr marL="0" indent="0">
              <a:buNone/>
            </a:pPr>
            <a:r>
              <a:rPr lang="cs-CZ" b="1" dirty="0">
                <a:solidFill>
                  <a:schemeClr val="bg1">
                    <a:lumMod val="85000"/>
                  </a:schemeClr>
                </a:solidFill>
              </a:rPr>
              <a:t>Praktické vědět</a:t>
            </a:r>
          </a:p>
          <a:p>
            <a:pPr marL="514350" indent="-514350">
              <a:buFont typeface="+mj-lt"/>
              <a:buAutoNum type="arabicPeriod" startAt="5"/>
            </a:pPr>
            <a:r>
              <a:rPr lang="cs-CZ" dirty="0">
                <a:solidFill>
                  <a:schemeClr val="bg1">
                    <a:lumMod val="85000"/>
                  </a:schemeClr>
                </a:solidFill>
              </a:rPr>
              <a:t>Jak se žije na </a:t>
            </a:r>
            <a:r>
              <a:rPr lang="cs-CZ" dirty="0" err="1">
                <a:solidFill>
                  <a:schemeClr val="bg1">
                    <a:lumMod val="85000"/>
                  </a:schemeClr>
                </a:solidFill>
              </a:rPr>
              <a:t>Kyushu</a:t>
            </a:r>
            <a:r>
              <a:rPr lang="cs-CZ" dirty="0">
                <a:solidFill>
                  <a:schemeClr val="bg1">
                    <a:lumMod val="85000"/>
                  </a:schemeClr>
                </a:solidFill>
              </a:rPr>
              <a:t> University?</a:t>
            </a:r>
          </a:p>
          <a:p>
            <a:pPr marL="514350" indent="-514350">
              <a:buFont typeface="+mj-lt"/>
              <a:buAutoNum type="arabicPeriod" startAt="5"/>
            </a:pPr>
            <a:r>
              <a:rPr lang="cs-CZ" dirty="0">
                <a:solidFill>
                  <a:schemeClr val="bg1">
                    <a:lumMod val="85000"/>
                  </a:schemeClr>
                </a:solidFill>
              </a:rPr>
              <a:t>Trochu o Japonsku a Japoncích</a:t>
            </a:r>
          </a:p>
          <a:p>
            <a:endParaRPr lang="en-GB" dirty="0"/>
          </a:p>
        </p:txBody>
      </p:sp>
      <p:sp>
        <p:nvSpPr>
          <p:cNvPr id="4" name="Footer Placeholder 3">
            <a:extLst>
              <a:ext uri="{FF2B5EF4-FFF2-40B4-BE49-F238E27FC236}">
                <a16:creationId xmlns:a16="http://schemas.microsoft.com/office/drawing/2014/main" id="{1A86F988-EF44-4D41-B5F5-773461445282}"/>
              </a:ext>
            </a:extLst>
          </p:cNvPr>
          <p:cNvSpPr>
            <a:spLocks noGrp="1"/>
          </p:cNvSpPr>
          <p:nvPr>
            <p:ph type="ftr" sz="quarter" idx="11"/>
          </p:nvPr>
        </p:nvSpPr>
        <p:spPr/>
        <p:txBody>
          <a:bodyPr/>
          <a:lstStyle/>
          <a:p>
            <a:r>
              <a:rPr lang="en-US"/>
              <a:t>Webinář o studiu v Japonsku na Kyushu University</a:t>
            </a:r>
            <a:endParaRPr lang="en-US" dirty="0"/>
          </a:p>
        </p:txBody>
      </p:sp>
      <p:pic>
        <p:nvPicPr>
          <p:cNvPr id="5" name="Picture 4">
            <a:extLst>
              <a:ext uri="{FF2B5EF4-FFF2-40B4-BE49-F238E27FC236}">
                <a16:creationId xmlns:a16="http://schemas.microsoft.com/office/drawing/2014/main" id="{6C8BBCE3-1488-48A3-AC0F-0B01FA0AB024}"/>
              </a:ext>
            </a:extLst>
          </p:cNvPr>
          <p:cNvPicPr>
            <a:picLocks noChangeAspect="1"/>
          </p:cNvPicPr>
          <p:nvPr/>
        </p:nvPicPr>
        <p:blipFill>
          <a:blip r:embed="rId2"/>
          <a:stretch>
            <a:fillRect/>
          </a:stretch>
        </p:blipFill>
        <p:spPr>
          <a:xfrm>
            <a:off x="8450264" y="1443327"/>
            <a:ext cx="3046412" cy="3206750"/>
          </a:xfrm>
          <a:prstGeom prst="rect">
            <a:avLst/>
          </a:prstGeom>
        </p:spPr>
      </p:pic>
      <p:sp>
        <p:nvSpPr>
          <p:cNvPr id="6" name="Date Placeholder 5">
            <a:extLst>
              <a:ext uri="{FF2B5EF4-FFF2-40B4-BE49-F238E27FC236}">
                <a16:creationId xmlns:a16="http://schemas.microsoft.com/office/drawing/2014/main" id="{CF089F52-45DB-4FD1-B9D4-20EF885CF12F}"/>
              </a:ext>
            </a:extLst>
          </p:cNvPr>
          <p:cNvSpPr>
            <a:spLocks noGrp="1"/>
          </p:cNvSpPr>
          <p:nvPr>
            <p:ph type="dt" sz="half" idx="10"/>
          </p:nvPr>
        </p:nvSpPr>
        <p:spPr/>
        <p:txBody>
          <a:bodyPr/>
          <a:lstStyle/>
          <a:p>
            <a:r>
              <a:rPr lang="en-US"/>
              <a:t>18. 5. 2021</a:t>
            </a:r>
            <a:endParaRPr lang="en-US" dirty="0"/>
          </a:p>
        </p:txBody>
      </p:sp>
      <p:sp>
        <p:nvSpPr>
          <p:cNvPr id="7" name="Slide Number Placeholder 6">
            <a:extLst>
              <a:ext uri="{FF2B5EF4-FFF2-40B4-BE49-F238E27FC236}">
                <a16:creationId xmlns:a16="http://schemas.microsoft.com/office/drawing/2014/main" id="{298CBFCE-858D-4CEE-B9AA-F4950FFD340C}"/>
              </a:ext>
            </a:extLst>
          </p:cNvPr>
          <p:cNvSpPr>
            <a:spLocks noGrp="1"/>
          </p:cNvSpPr>
          <p:nvPr>
            <p:ph type="sldNum" sz="quarter" idx="12"/>
          </p:nvPr>
        </p:nvSpPr>
        <p:spPr/>
        <p:txBody>
          <a:bodyPr/>
          <a:lstStyle/>
          <a:p>
            <a:fld id="{00222977-07F0-43A6-A277-6FF5B4151210}" type="slidenum">
              <a:rPr lang="en-US" smtClean="0"/>
              <a:pPr/>
              <a:t>14</a:t>
            </a:fld>
            <a:endParaRPr lang="en-US"/>
          </a:p>
        </p:txBody>
      </p:sp>
    </p:spTree>
    <p:extLst>
      <p:ext uri="{BB962C8B-B14F-4D97-AF65-F5344CB8AC3E}">
        <p14:creationId xmlns:p14="http://schemas.microsoft.com/office/powerpoint/2010/main" val="2201272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CF83-DA75-4EE5-BD91-1A1DAD47BDA3}"/>
              </a:ext>
            </a:extLst>
          </p:cNvPr>
          <p:cNvSpPr>
            <a:spLocks noGrp="1"/>
          </p:cNvSpPr>
          <p:nvPr>
            <p:ph type="title"/>
          </p:nvPr>
        </p:nvSpPr>
        <p:spPr/>
        <p:txBody>
          <a:bodyPr/>
          <a:lstStyle/>
          <a:p>
            <a:r>
              <a:rPr lang="cs-CZ" dirty="0"/>
              <a:t>Stáže a stipendia</a:t>
            </a:r>
            <a:endParaRPr lang="en-GB" dirty="0"/>
          </a:p>
        </p:txBody>
      </p:sp>
      <p:sp>
        <p:nvSpPr>
          <p:cNvPr id="4" name="Date Placeholder 3">
            <a:extLst>
              <a:ext uri="{FF2B5EF4-FFF2-40B4-BE49-F238E27FC236}">
                <a16:creationId xmlns:a16="http://schemas.microsoft.com/office/drawing/2014/main" id="{26199EE3-EDDC-41BC-BF71-20ED5AA97938}"/>
              </a:ext>
            </a:extLst>
          </p:cNvPr>
          <p:cNvSpPr>
            <a:spLocks noGrp="1"/>
          </p:cNvSpPr>
          <p:nvPr>
            <p:ph type="dt" sz="half" idx="10"/>
          </p:nvPr>
        </p:nvSpPr>
        <p:spPr/>
        <p:txBody>
          <a:bodyPr/>
          <a:lstStyle/>
          <a:p>
            <a:r>
              <a:rPr kumimoji="1" lang="en-US" altLang="ja-JP"/>
              <a:t>18. 5. 2021</a:t>
            </a:r>
            <a:endParaRPr kumimoji="1" lang="ja-JP" altLang="en-US"/>
          </a:p>
        </p:txBody>
      </p:sp>
      <p:sp>
        <p:nvSpPr>
          <p:cNvPr id="5" name="Footer Placeholder 4">
            <a:extLst>
              <a:ext uri="{FF2B5EF4-FFF2-40B4-BE49-F238E27FC236}">
                <a16:creationId xmlns:a16="http://schemas.microsoft.com/office/drawing/2014/main" id="{ABFD0C71-6912-4932-AE5C-B7C60AA42239}"/>
              </a:ext>
            </a:extLst>
          </p:cNvPr>
          <p:cNvSpPr>
            <a:spLocks noGrp="1"/>
          </p:cNvSpPr>
          <p:nvPr>
            <p:ph type="ftr" sz="quarter" idx="11"/>
          </p:nvPr>
        </p:nvSpPr>
        <p:spPr/>
        <p:txBody>
          <a:bodyPr/>
          <a:lstStyle/>
          <a:p>
            <a:r>
              <a:rPr kumimoji="1" lang="en-GB" altLang="ja-JP"/>
              <a:t>Webinář o studiu v Japonsku na Kyushu University</a:t>
            </a:r>
            <a:endParaRPr kumimoji="1" lang="ja-JP" altLang="en-US" dirty="0"/>
          </a:p>
        </p:txBody>
      </p:sp>
      <p:sp>
        <p:nvSpPr>
          <p:cNvPr id="6" name="Slide Number Placeholder 5">
            <a:extLst>
              <a:ext uri="{FF2B5EF4-FFF2-40B4-BE49-F238E27FC236}">
                <a16:creationId xmlns:a16="http://schemas.microsoft.com/office/drawing/2014/main" id="{4FE0CB8F-7921-4D66-B100-BF1F50AC39D5}"/>
              </a:ext>
            </a:extLst>
          </p:cNvPr>
          <p:cNvSpPr>
            <a:spLocks noGrp="1"/>
          </p:cNvSpPr>
          <p:nvPr>
            <p:ph type="sldNum" sz="quarter" idx="12"/>
          </p:nvPr>
        </p:nvSpPr>
        <p:spPr/>
        <p:txBody>
          <a:bodyPr/>
          <a:lstStyle/>
          <a:p>
            <a:fld id="{342C97C7-77E7-4FD3-97E9-B93C58DABD5B}" type="slidenum">
              <a:rPr kumimoji="1" lang="ja-JP" altLang="en-US" smtClean="0"/>
              <a:t>15</a:t>
            </a:fld>
            <a:endParaRPr kumimoji="1" lang="ja-JP" altLang="en-US"/>
          </a:p>
        </p:txBody>
      </p:sp>
      <p:graphicFrame>
        <p:nvGraphicFramePr>
          <p:cNvPr id="8" name="Table 8">
            <a:extLst>
              <a:ext uri="{FF2B5EF4-FFF2-40B4-BE49-F238E27FC236}">
                <a16:creationId xmlns:a16="http://schemas.microsoft.com/office/drawing/2014/main" id="{4ADBB371-32EC-428E-9D65-1CF250494A47}"/>
              </a:ext>
            </a:extLst>
          </p:cNvPr>
          <p:cNvGraphicFramePr>
            <a:graphicFrameLocks noGrp="1"/>
          </p:cNvGraphicFramePr>
          <p:nvPr>
            <p:extLst>
              <p:ext uri="{D42A27DB-BD31-4B8C-83A1-F6EECF244321}">
                <p14:modId xmlns:p14="http://schemas.microsoft.com/office/powerpoint/2010/main" val="1861247557"/>
              </p:ext>
            </p:extLst>
          </p:nvPr>
        </p:nvGraphicFramePr>
        <p:xfrm>
          <a:off x="0" y="1069974"/>
          <a:ext cx="12192000" cy="5004000"/>
        </p:xfrm>
        <a:graphic>
          <a:graphicData uri="http://schemas.openxmlformats.org/drawingml/2006/table">
            <a:tbl>
              <a:tblPr bandRow="1">
                <a:tableStyleId>{5C22544A-7EE6-4342-B048-85BDC9FD1C3A}</a:tableStyleId>
              </a:tblPr>
              <a:tblGrid>
                <a:gridCol w="1752600">
                  <a:extLst>
                    <a:ext uri="{9D8B030D-6E8A-4147-A177-3AD203B41FA5}">
                      <a16:colId xmlns:a16="http://schemas.microsoft.com/office/drawing/2014/main" val="3244046295"/>
                    </a:ext>
                  </a:extLst>
                </a:gridCol>
                <a:gridCol w="10439400">
                  <a:extLst>
                    <a:ext uri="{9D8B030D-6E8A-4147-A177-3AD203B41FA5}">
                      <a16:colId xmlns:a16="http://schemas.microsoft.com/office/drawing/2014/main" val="2586902049"/>
                    </a:ext>
                  </a:extLst>
                </a:gridCol>
              </a:tblGrid>
              <a:tr h="1306444">
                <a:tc>
                  <a:txBody>
                    <a:bodyPr/>
                    <a:lstStyle/>
                    <a:p>
                      <a:pPr lvl="1" algn="l"/>
                      <a:r>
                        <a:rPr lang="cs-CZ" sz="4000" dirty="0"/>
                        <a:t>1</a:t>
                      </a:r>
                    </a:p>
                  </a:txBody>
                  <a:tcPr marL="0" marR="0" marT="0" marB="0" anchor="ctr"/>
                </a:tc>
                <a:tc>
                  <a:txBody>
                    <a:bodyPr/>
                    <a:lstStyle/>
                    <a:p>
                      <a:pPr marL="0" indent="0">
                        <a:buNone/>
                      </a:pPr>
                      <a:r>
                        <a:rPr lang="cs-CZ" b="1" dirty="0"/>
                        <a:t>J</a:t>
                      </a:r>
                      <a:r>
                        <a:rPr lang="en-GB" b="1" dirty="0" err="1"/>
                        <a:t>apan</a:t>
                      </a:r>
                      <a:r>
                        <a:rPr lang="en-GB" b="1" dirty="0"/>
                        <a:t> – Czech bilateral agreement M</a:t>
                      </a:r>
                      <a:r>
                        <a:rPr lang="cs-CZ" b="1" dirty="0"/>
                        <a:t>Š</a:t>
                      </a:r>
                      <a:r>
                        <a:rPr lang="en-GB" b="1" dirty="0"/>
                        <a:t>MT</a:t>
                      </a:r>
                      <a:r>
                        <a:rPr lang="cs-CZ" b="1" dirty="0"/>
                        <a:t> and </a:t>
                      </a:r>
                      <a:r>
                        <a:rPr lang="en-GB" b="1" dirty="0"/>
                        <a:t>MEXT</a:t>
                      </a:r>
                      <a:endParaRPr lang="cs-CZ" b="1" dirty="0"/>
                    </a:p>
                    <a:p>
                      <a:pPr lvl="1"/>
                      <a:r>
                        <a:rPr lang="cs-CZ" dirty="0"/>
                        <a:t>Master student</a:t>
                      </a:r>
                    </a:p>
                    <a:p>
                      <a:pPr lvl="1"/>
                      <a:r>
                        <a:rPr lang="cs-CZ" dirty="0"/>
                        <a:t>PhD student</a:t>
                      </a:r>
                    </a:p>
                    <a:p>
                      <a:pPr lvl="1"/>
                      <a:r>
                        <a:rPr lang="cs-CZ" dirty="0" err="1"/>
                        <a:t>Research</a:t>
                      </a:r>
                      <a:r>
                        <a:rPr lang="cs-CZ" dirty="0"/>
                        <a:t> student</a:t>
                      </a:r>
                    </a:p>
                  </a:txBody>
                  <a:tcPr/>
                </a:tc>
                <a:extLst>
                  <a:ext uri="{0D108BD9-81ED-4DB2-BD59-A6C34878D82A}">
                    <a16:rowId xmlns:a16="http://schemas.microsoft.com/office/drawing/2014/main" val="223688065"/>
                  </a:ext>
                </a:extLst>
              </a:tr>
              <a:tr h="130644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cs-CZ" sz="4000" b="0" i="0" u="none" strike="noStrike" kern="1200" cap="none" spc="0" normalizeH="0" baseline="0" noProof="0" dirty="0">
                          <a:ln>
                            <a:noFill/>
                          </a:ln>
                          <a:solidFill>
                            <a:prstClr val="black"/>
                          </a:solidFill>
                          <a:effectLst/>
                          <a:uLnTx/>
                          <a:uFillTx/>
                          <a:latin typeface="+mn-lt"/>
                          <a:ea typeface="+mn-ea"/>
                          <a:cs typeface="+mn-cs"/>
                        </a:rPr>
                        <a:t>2</a:t>
                      </a:r>
                    </a:p>
                  </a:txBody>
                  <a:tcPr marL="0" marR="0" marT="0" marB="0" anchor="ctr"/>
                </a:tc>
                <a:tc>
                  <a:txBody>
                    <a:bodyPr/>
                    <a:lstStyle/>
                    <a:p>
                      <a:pPr marL="0" indent="0">
                        <a:buNone/>
                      </a:pPr>
                      <a:r>
                        <a:rPr lang="cs-CZ" b="1" dirty="0"/>
                        <a:t>Marie </a:t>
                      </a:r>
                      <a:r>
                        <a:rPr lang="cs-CZ" b="1" dirty="0" err="1"/>
                        <a:t>Skłodowska</a:t>
                      </a:r>
                      <a:r>
                        <a:rPr lang="cs-CZ" b="1" dirty="0"/>
                        <a:t>-Curie </a:t>
                      </a:r>
                      <a:r>
                        <a:rPr lang="cs-CZ" b="1" dirty="0" err="1"/>
                        <a:t>European</a:t>
                      </a:r>
                      <a:r>
                        <a:rPr lang="cs-CZ" b="1" dirty="0"/>
                        <a:t> </a:t>
                      </a:r>
                      <a:r>
                        <a:rPr lang="cs-CZ" b="1" dirty="0" err="1"/>
                        <a:t>Fellowships</a:t>
                      </a:r>
                      <a:endParaRPr lang="cs-CZ" b="1" dirty="0"/>
                    </a:p>
                    <a:p>
                      <a:pPr lvl="1"/>
                      <a:r>
                        <a:rPr lang="cs-CZ" dirty="0"/>
                        <a:t>PhD </a:t>
                      </a:r>
                      <a:r>
                        <a:rPr lang="cs-CZ" dirty="0" err="1"/>
                        <a:t>students</a:t>
                      </a:r>
                      <a:endParaRPr lang="cs-CZ" dirty="0"/>
                    </a:p>
                    <a:p>
                      <a:pPr lvl="1"/>
                      <a:r>
                        <a:rPr lang="cs-CZ" dirty="0" err="1"/>
                        <a:t>Postdocs</a:t>
                      </a:r>
                      <a:endParaRPr lang="cs-CZ" dirty="0"/>
                    </a:p>
                    <a:p>
                      <a:pPr lvl="1"/>
                      <a:r>
                        <a:rPr lang="en-GB" dirty="0"/>
                        <a:t>R</a:t>
                      </a:r>
                      <a:r>
                        <a:rPr lang="cs-CZ" dirty="0" err="1"/>
                        <a:t>esearchers</a:t>
                      </a:r>
                      <a:r>
                        <a:rPr lang="cs-CZ" dirty="0"/>
                        <a:t> and </a:t>
                      </a:r>
                      <a:r>
                        <a:rPr lang="cs-CZ" dirty="0" err="1"/>
                        <a:t>academic</a:t>
                      </a:r>
                      <a:r>
                        <a:rPr lang="cs-CZ" dirty="0"/>
                        <a:t> </a:t>
                      </a:r>
                      <a:r>
                        <a:rPr lang="cs-CZ" dirty="0" err="1"/>
                        <a:t>staff</a:t>
                      </a:r>
                      <a:endParaRPr lang="cs-CZ" dirty="0"/>
                    </a:p>
                  </a:txBody>
                  <a:tcPr/>
                </a:tc>
                <a:extLst>
                  <a:ext uri="{0D108BD9-81ED-4DB2-BD59-A6C34878D82A}">
                    <a16:rowId xmlns:a16="http://schemas.microsoft.com/office/drawing/2014/main" val="2385172300"/>
                  </a:ext>
                </a:extLst>
              </a:tr>
              <a:tr h="1195556">
                <a:tc>
                  <a:txBody>
                    <a:bodyPr/>
                    <a:lstStyle/>
                    <a:p>
                      <a:pPr lvl="1"/>
                      <a:r>
                        <a:rPr lang="cs-CZ" sz="4000" dirty="0"/>
                        <a:t>3</a:t>
                      </a:r>
                      <a:endParaRPr lang="en-GB" sz="4000" dirty="0"/>
                    </a:p>
                  </a:txBody>
                  <a:tcPr marL="0" marR="0" marT="0" marB="0" anchor="ctr"/>
                </a:tc>
                <a:tc>
                  <a:txBody>
                    <a:bodyPr/>
                    <a:lstStyle/>
                    <a:p>
                      <a:pPr marL="0" indent="0">
                        <a:buNone/>
                      </a:pPr>
                      <a:r>
                        <a:rPr lang="en-GB" b="1" dirty="0"/>
                        <a:t>Japan Society for the Promotion of Science (</a:t>
                      </a:r>
                      <a:r>
                        <a:rPr lang="cs-CZ" b="1" dirty="0"/>
                        <a:t>JSPS</a:t>
                      </a:r>
                      <a:r>
                        <a:rPr lang="en-GB" b="1" dirty="0"/>
                        <a:t>)</a:t>
                      </a:r>
                      <a:r>
                        <a:rPr lang="cs-CZ" b="1" dirty="0"/>
                        <a:t> </a:t>
                      </a:r>
                      <a:r>
                        <a:rPr lang="en-GB" b="1" dirty="0"/>
                        <a:t>fellowship</a:t>
                      </a:r>
                    </a:p>
                    <a:p>
                      <a:pPr lvl="1"/>
                      <a:r>
                        <a:rPr lang="en-GB" dirty="0"/>
                        <a:t>Post</a:t>
                      </a:r>
                      <a:r>
                        <a:rPr lang="cs-CZ" dirty="0"/>
                        <a:t>-</a:t>
                      </a:r>
                      <a:r>
                        <a:rPr lang="en-GB" dirty="0"/>
                        <a:t>docs</a:t>
                      </a:r>
                    </a:p>
                    <a:p>
                      <a:pPr lvl="1"/>
                      <a:r>
                        <a:rPr lang="en-GB" dirty="0"/>
                        <a:t>Researchers and academic staff</a:t>
                      </a:r>
                    </a:p>
                  </a:txBody>
                  <a:tcPr/>
                </a:tc>
                <a:extLst>
                  <a:ext uri="{0D108BD9-81ED-4DB2-BD59-A6C34878D82A}">
                    <a16:rowId xmlns:a16="http://schemas.microsoft.com/office/drawing/2014/main" val="996341359"/>
                  </a:ext>
                </a:extLst>
              </a:tr>
              <a:tr h="1195556">
                <a:tc>
                  <a:txBody>
                    <a:bodyPr/>
                    <a:lstStyle/>
                    <a:p>
                      <a:pPr lvl="1"/>
                      <a:r>
                        <a:rPr lang="cs-CZ" sz="4000" dirty="0"/>
                        <a:t>4</a:t>
                      </a:r>
                      <a:endParaRPr lang="en-GB" sz="4000" dirty="0"/>
                    </a:p>
                  </a:txBody>
                  <a:tcPr marL="0" marR="0" marT="0" marB="0" anchor="ctr"/>
                </a:tc>
                <a:tc>
                  <a:txBody>
                    <a:bodyPr/>
                    <a:lstStyle/>
                    <a:p>
                      <a:pPr marL="0" indent="0">
                        <a:buNone/>
                      </a:pPr>
                      <a:r>
                        <a:rPr lang="en-GB" b="1" dirty="0"/>
                        <a:t>ERASMUS+</a:t>
                      </a:r>
                    </a:p>
                    <a:p>
                      <a:pPr lvl="1"/>
                      <a:r>
                        <a:rPr lang="cs-CZ" dirty="0"/>
                        <a:t>S</a:t>
                      </a:r>
                      <a:r>
                        <a:rPr lang="en-GB" dirty="0" err="1"/>
                        <a:t>tudents</a:t>
                      </a:r>
                      <a:endParaRPr lang="en-GB" dirty="0"/>
                    </a:p>
                    <a:p>
                      <a:pPr lvl="1"/>
                      <a:r>
                        <a:rPr lang="en-GB" dirty="0"/>
                        <a:t>Researchers and academic staff</a:t>
                      </a:r>
                    </a:p>
                  </a:txBody>
                  <a:tcPr/>
                </a:tc>
                <a:extLst>
                  <a:ext uri="{0D108BD9-81ED-4DB2-BD59-A6C34878D82A}">
                    <a16:rowId xmlns:a16="http://schemas.microsoft.com/office/drawing/2014/main" val="3580113244"/>
                  </a:ext>
                </a:extLst>
              </a:tr>
            </a:tbl>
          </a:graphicData>
        </a:graphic>
      </p:graphicFrame>
      <p:sp>
        <p:nvSpPr>
          <p:cNvPr id="7" name="Rectangle: Rounded Corners 6">
            <a:extLst>
              <a:ext uri="{FF2B5EF4-FFF2-40B4-BE49-F238E27FC236}">
                <a16:creationId xmlns:a16="http://schemas.microsoft.com/office/drawing/2014/main" id="{0BDF4F4A-F748-48A5-A20E-3B1541BF7B15}"/>
              </a:ext>
            </a:extLst>
          </p:cNvPr>
          <p:cNvSpPr/>
          <p:nvPr/>
        </p:nvSpPr>
        <p:spPr>
          <a:xfrm>
            <a:off x="80962" y="1104900"/>
            <a:ext cx="11958638" cy="1190625"/>
          </a:xfrm>
          <a:prstGeom prst="roundRect">
            <a:avLst/>
          </a:prstGeom>
          <a:no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19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5450-7EF0-4DDB-99C4-B26212E42462}"/>
              </a:ext>
            </a:extLst>
          </p:cNvPr>
          <p:cNvSpPr>
            <a:spLocks noGrp="1"/>
          </p:cNvSpPr>
          <p:nvPr>
            <p:ph type="title"/>
          </p:nvPr>
        </p:nvSpPr>
        <p:spPr/>
        <p:txBody>
          <a:bodyPr/>
          <a:lstStyle/>
          <a:p>
            <a:r>
              <a:rPr lang="cs-CZ" dirty="0"/>
              <a:t>Česko-Japonská smlouva o spolupráci</a:t>
            </a:r>
            <a:endParaRPr lang="en-GB" dirty="0"/>
          </a:p>
        </p:txBody>
      </p:sp>
      <p:sp>
        <p:nvSpPr>
          <p:cNvPr id="3" name="Content Placeholder 2">
            <a:extLst>
              <a:ext uri="{FF2B5EF4-FFF2-40B4-BE49-F238E27FC236}">
                <a16:creationId xmlns:a16="http://schemas.microsoft.com/office/drawing/2014/main" id="{63DA7100-F798-44EE-B512-45602C88CF16}"/>
              </a:ext>
            </a:extLst>
          </p:cNvPr>
          <p:cNvSpPr>
            <a:spLocks noGrp="1"/>
          </p:cNvSpPr>
          <p:nvPr>
            <p:ph idx="1"/>
          </p:nvPr>
        </p:nvSpPr>
        <p:spPr>
          <a:xfrm>
            <a:off x="723104" y="1551114"/>
            <a:ext cx="8439946" cy="4428750"/>
          </a:xfrm>
        </p:spPr>
        <p:txBody>
          <a:bodyPr>
            <a:normAutofit fontScale="92500" lnSpcReduction="10000"/>
          </a:bodyPr>
          <a:lstStyle/>
          <a:p>
            <a:r>
              <a:rPr lang="cs-CZ" b="1" dirty="0"/>
              <a:t>Studenti magisterského a doktorského studia</a:t>
            </a:r>
            <a:endParaRPr lang="en-GB" b="1" dirty="0"/>
          </a:p>
          <a:p>
            <a:r>
              <a:rPr lang="cs-CZ" dirty="0"/>
              <a:t>Základem je výzkumný</a:t>
            </a:r>
            <a:r>
              <a:rPr lang="en-GB" dirty="0"/>
              <a:t> </a:t>
            </a:r>
            <a:r>
              <a:rPr lang="cs-CZ" dirty="0"/>
              <a:t>kurz </a:t>
            </a:r>
            <a:r>
              <a:rPr lang="en-GB" dirty="0"/>
              <a:t>18 </a:t>
            </a:r>
            <a:r>
              <a:rPr lang="cs-CZ" dirty="0"/>
              <a:t>-</a:t>
            </a:r>
            <a:r>
              <a:rPr lang="en-GB" dirty="0"/>
              <a:t> 24 </a:t>
            </a:r>
            <a:r>
              <a:rPr lang="cs-CZ" dirty="0"/>
              <a:t>měsíců.</a:t>
            </a:r>
            <a:r>
              <a:rPr lang="en-GB" dirty="0"/>
              <a:t> </a:t>
            </a:r>
            <a:r>
              <a:rPr lang="cs-CZ" dirty="0"/>
              <a:t>(obtížná synchronizace s přijímacím řízením)</a:t>
            </a:r>
          </a:p>
          <a:p>
            <a:r>
              <a:rPr lang="cs-CZ" dirty="0"/>
              <a:t>Možnost rozšíření na </a:t>
            </a:r>
            <a:r>
              <a:rPr lang="cs-CZ" b="1" dirty="0"/>
              <a:t>celé studium </a:t>
            </a:r>
            <a:r>
              <a:rPr lang="cs-CZ" dirty="0"/>
              <a:t>magistra a PhD</a:t>
            </a:r>
            <a:endParaRPr lang="en-GB" dirty="0"/>
          </a:p>
          <a:p>
            <a:r>
              <a:rPr lang="cs-CZ" dirty="0"/>
              <a:t>Plně hrazené stipendium </a:t>
            </a:r>
            <a:r>
              <a:rPr lang="en-GB" dirty="0"/>
              <a:t>– 145 000JPY / 29 500CZK</a:t>
            </a:r>
            <a:r>
              <a:rPr lang="cs-CZ" dirty="0"/>
              <a:t>, včetně letenek!!</a:t>
            </a:r>
            <a:endParaRPr lang="en-GB" dirty="0"/>
          </a:p>
          <a:p>
            <a:r>
              <a:rPr lang="cs-CZ" dirty="0"/>
              <a:t>Přihláška jde přes </a:t>
            </a:r>
            <a:r>
              <a:rPr lang="en-GB" b="1" dirty="0"/>
              <a:t>M</a:t>
            </a:r>
            <a:r>
              <a:rPr lang="cs-CZ" b="1" dirty="0"/>
              <a:t>ŠMT</a:t>
            </a:r>
            <a:r>
              <a:rPr lang="en-GB" dirty="0"/>
              <a:t>!</a:t>
            </a:r>
          </a:p>
          <a:p>
            <a:r>
              <a:rPr lang="cs-CZ" dirty="0"/>
              <a:t>Proces je přes </a:t>
            </a:r>
            <a:r>
              <a:rPr lang="cs-CZ" b="1" dirty="0"/>
              <a:t>Japonskou ambasádu v Praze</a:t>
            </a:r>
            <a:r>
              <a:rPr lang="cs-CZ" dirty="0"/>
              <a:t>.</a:t>
            </a:r>
            <a:endParaRPr lang="en-GB" dirty="0"/>
          </a:p>
          <a:p>
            <a:pPr marL="0" indent="0">
              <a:buNone/>
            </a:pPr>
            <a:endParaRPr lang="en-GB" sz="3200" dirty="0">
              <a:solidFill>
                <a:srgbClr val="84023D"/>
              </a:solidFill>
              <a:latin typeface="+mj-lt"/>
              <a:ea typeface="+mj-ea"/>
              <a:cs typeface="+mj-cs"/>
            </a:endParaRPr>
          </a:p>
          <a:p>
            <a:pPr marL="0" indent="0">
              <a:buNone/>
            </a:pPr>
            <a:r>
              <a:rPr lang="en-GB" sz="3200" dirty="0">
                <a:solidFill>
                  <a:srgbClr val="84023D"/>
                </a:solidFill>
                <a:latin typeface="+mj-lt"/>
                <a:ea typeface="+mj-ea"/>
                <a:cs typeface="+mj-cs"/>
              </a:rPr>
              <a:t>https://www.cz.emb-japan.go.jp/itpr_cs/study.html</a:t>
            </a:r>
            <a:endParaRPr lang="en-GB" dirty="0"/>
          </a:p>
        </p:txBody>
      </p:sp>
      <p:sp>
        <p:nvSpPr>
          <p:cNvPr id="4" name="Date Placeholder 3">
            <a:extLst>
              <a:ext uri="{FF2B5EF4-FFF2-40B4-BE49-F238E27FC236}">
                <a16:creationId xmlns:a16="http://schemas.microsoft.com/office/drawing/2014/main" id="{8993818C-C97F-40FB-9FB5-C0EA2C9BEF3C}"/>
              </a:ext>
            </a:extLst>
          </p:cNvPr>
          <p:cNvSpPr>
            <a:spLocks noGrp="1"/>
          </p:cNvSpPr>
          <p:nvPr>
            <p:ph type="dt" sz="half" idx="10"/>
          </p:nvPr>
        </p:nvSpPr>
        <p:spPr/>
        <p:txBody>
          <a:bodyPr/>
          <a:lstStyle/>
          <a:p>
            <a:r>
              <a:rPr kumimoji="1" lang="en-US" altLang="ja-JP"/>
              <a:t>18. 5. 2021</a:t>
            </a:r>
            <a:endParaRPr kumimoji="1" lang="ja-JP" altLang="en-US"/>
          </a:p>
        </p:txBody>
      </p:sp>
      <p:sp>
        <p:nvSpPr>
          <p:cNvPr id="5" name="Footer Placeholder 4">
            <a:extLst>
              <a:ext uri="{FF2B5EF4-FFF2-40B4-BE49-F238E27FC236}">
                <a16:creationId xmlns:a16="http://schemas.microsoft.com/office/drawing/2014/main" id="{1540AB6E-8E1C-4901-9C22-8BF9FAC0B885}"/>
              </a:ext>
            </a:extLst>
          </p:cNvPr>
          <p:cNvSpPr>
            <a:spLocks noGrp="1"/>
          </p:cNvSpPr>
          <p:nvPr>
            <p:ph type="ftr" sz="quarter" idx="11"/>
          </p:nvPr>
        </p:nvSpPr>
        <p:spPr/>
        <p:txBody>
          <a:bodyPr/>
          <a:lstStyle/>
          <a:p>
            <a:r>
              <a:rPr kumimoji="1" lang="en-GB" altLang="ja-JP"/>
              <a:t>Webinář o studiu v Japonsku na Kyushu University</a:t>
            </a:r>
            <a:endParaRPr kumimoji="1" lang="ja-JP" altLang="en-US" dirty="0"/>
          </a:p>
        </p:txBody>
      </p:sp>
      <p:sp>
        <p:nvSpPr>
          <p:cNvPr id="6" name="Slide Number Placeholder 5">
            <a:extLst>
              <a:ext uri="{FF2B5EF4-FFF2-40B4-BE49-F238E27FC236}">
                <a16:creationId xmlns:a16="http://schemas.microsoft.com/office/drawing/2014/main" id="{FACEC1DC-C1A7-468A-9350-5E8419C8C531}"/>
              </a:ext>
            </a:extLst>
          </p:cNvPr>
          <p:cNvSpPr>
            <a:spLocks noGrp="1"/>
          </p:cNvSpPr>
          <p:nvPr>
            <p:ph type="sldNum" sz="quarter" idx="12"/>
          </p:nvPr>
        </p:nvSpPr>
        <p:spPr/>
        <p:txBody>
          <a:bodyPr/>
          <a:lstStyle/>
          <a:p>
            <a:fld id="{342C97C7-77E7-4FD3-97E9-B93C58DABD5B}" type="slidenum">
              <a:rPr kumimoji="1" lang="ja-JP" altLang="en-US" smtClean="0"/>
              <a:t>16</a:t>
            </a:fld>
            <a:endParaRPr kumimoji="1" lang="ja-JP" altLang="en-US"/>
          </a:p>
        </p:txBody>
      </p:sp>
      <p:pic>
        <p:nvPicPr>
          <p:cNvPr id="5122" name="Picture 2">
            <a:extLst>
              <a:ext uri="{FF2B5EF4-FFF2-40B4-BE49-F238E27FC236}">
                <a16:creationId xmlns:a16="http://schemas.microsoft.com/office/drawing/2014/main" id="{E797A20F-912B-4B2D-9721-AF435EF9C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546" y="1189709"/>
            <a:ext cx="32670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XT Scholarship Program | Embassy of Japan in Canada">
            <a:extLst>
              <a:ext uri="{FF2B5EF4-FFF2-40B4-BE49-F238E27FC236}">
                <a16:creationId xmlns:a16="http://schemas.microsoft.com/office/drawing/2014/main" id="{2B4F229C-B2E2-48EF-8FD5-50C48FD8B3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8084" y="1951037"/>
            <a:ext cx="1540812" cy="96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442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5450-7EF0-4DDB-99C4-B26212E42462}"/>
              </a:ext>
            </a:extLst>
          </p:cNvPr>
          <p:cNvSpPr>
            <a:spLocks noGrp="1"/>
          </p:cNvSpPr>
          <p:nvPr>
            <p:ph type="title"/>
          </p:nvPr>
        </p:nvSpPr>
        <p:spPr/>
        <p:txBody>
          <a:bodyPr/>
          <a:lstStyle/>
          <a:p>
            <a:r>
              <a:rPr lang="cs-CZ"/>
              <a:t>Česko-Japonská smlouva o spolupráci</a:t>
            </a:r>
            <a:endParaRPr lang="en-GB" dirty="0"/>
          </a:p>
        </p:txBody>
      </p:sp>
      <p:sp>
        <p:nvSpPr>
          <p:cNvPr id="4" name="Date Placeholder 3">
            <a:extLst>
              <a:ext uri="{FF2B5EF4-FFF2-40B4-BE49-F238E27FC236}">
                <a16:creationId xmlns:a16="http://schemas.microsoft.com/office/drawing/2014/main" id="{8993818C-C97F-40FB-9FB5-C0EA2C9BEF3C}"/>
              </a:ext>
            </a:extLst>
          </p:cNvPr>
          <p:cNvSpPr>
            <a:spLocks noGrp="1"/>
          </p:cNvSpPr>
          <p:nvPr>
            <p:ph type="dt" sz="half" idx="10"/>
          </p:nvPr>
        </p:nvSpPr>
        <p:spPr/>
        <p:txBody>
          <a:bodyPr/>
          <a:lstStyle/>
          <a:p>
            <a:r>
              <a:rPr kumimoji="1" lang="en-US" altLang="ja-JP"/>
              <a:t>18. 5. 2021</a:t>
            </a:r>
            <a:endParaRPr kumimoji="1" lang="ja-JP" altLang="en-US"/>
          </a:p>
        </p:txBody>
      </p:sp>
      <p:sp>
        <p:nvSpPr>
          <p:cNvPr id="5" name="Footer Placeholder 4">
            <a:extLst>
              <a:ext uri="{FF2B5EF4-FFF2-40B4-BE49-F238E27FC236}">
                <a16:creationId xmlns:a16="http://schemas.microsoft.com/office/drawing/2014/main" id="{1540AB6E-8E1C-4901-9C22-8BF9FAC0B885}"/>
              </a:ext>
            </a:extLst>
          </p:cNvPr>
          <p:cNvSpPr>
            <a:spLocks noGrp="1"/>
          </p:cNvSpPr>
          <p:nvPr>
            <p:ph type="ftr" sz="quarter" idx="11"/>
          </p:nvPr>
        </p:nvSpPr>
        <p:spPr/>
        <p:txBody>
          <a:bodyPr/>
          <a:lstStyle/>
          <a:p>
            <a:r>
              <a:rPr kumimoji="1" lang="en-GB" altLang="ja-JP"/>
              <a:t>Webinář o studiu v Japonsku na Kyushu University</a:t>
            </a:r>
            <a:endParaRPr kumimoji="1" lang="ja-JP" altLang="en-US" dirty="0"/>
          </a:p>
        </p:txBody>
      </p:sp>
      <p:sp>
        <p:nvSpPr>
          <p:cNvPr id="6" name="Slide Number Placeholder 5">
            <a:extLst>
              <a:ext uri="{FF2B5EF4-FFF2-40B4-BE49-F238E27FC236}">
                <a16:creationId xmlns:a16="http://schemas.microsoft.com/office/drawing/2014/main" id="{FACEC1DC-C1A7-468A-9350-5E8419C8C531}"/>
              </a:ext>
            </a:extLst>
          </p:cNvPr>
          <p:cNvSpPr>
            <a:spLocks noGrp="1"/>
          </p:cNvSpPr>
          <p:nvPr>
            <p:ph type="sldNum" sz="quarter" idx="12"/>
          </p:nvPr>
        </p:nvSpPr>
        <p:spPr/>
        <p:txBody>
          <a:bodyPr/>
          <a:lstStyle/>
          <a:p>
            <a:fld id="{342C97C7-77E7-4FD3-97E9-B93C58DABD5B}" type="slidenum">
              <a:rPr kumimoji="1" lang="ja-JP" altLang="en-US" smtClean="0"/>
              <a:t>17</a:t>
            </a:fld>
            <a:endParaRPr kumimoji="1" lang="ja-JP" altLang="en-US"/>
          </a:p>
        </p:txBody>
      </p:sp>
      <p:pic>
        <p:nvPicPr>
          <p:cNvPr id="10" name="Picture 9">
            <a:extLst>
              <a:ext uri="{FF2B5EF4-FFF2-40B4-BE49-F238E27FC236}">
                <a16:creationId xmlns:a16="http://schemas.microsoft.com/office/drawing/2014/main" id="{6DC0E972-75A8-4275-B5CD-B8AD434E5354}"/>
              </a:ext>
            </a:extLst>
          </p:cNvPr>
          <p:cNvPicPr>
            <a:picLocks noChangeAspect="1"/>
          </p:cNvPicPr>
          <p:nvPr/>
        </p:nvPicPr>
        <p:blipFill rotWithShape="1">
          <a:blip r:embed="rId2"/>
          <a:srcRect t="1088"/>
          <a:stretch/>
        </p:blipFill>
        <p:spPr>
          <a:xfrm>
            <a:off x="604080" y="1181100"/>
            <a:ext cx="10850489" cy="4796176"/>
          </a:xfrm>
          <a:prstGeom prst="rect">
            <a:avLst/>
          </a:prstGeom>
        </p:spPr>
      </p:pic>
      <p:grpSp>
        <p:nvGrpSpPr>
          <p:cNvPr id="14" name="Group 13">
            <a:extLst>
              <a:ext uri="{FF2B5EF4-FFF2-40B4-BE49-F238E27FC236}">
                <a16:creationId xmlns:a16="http://schemas.microsoft.com/office/drawing/2014/main" id="{29D431A4-5541-4249-8F3C-88B642F717F8}"/>
              </a:ext>
            </a:extLst>
          </p:cNvPr>
          <p:cNvGrpSpPr/>
          <p:nvPr/>
        </p:nvGrpSpPr>
        <p:grpSpPr>
          <a:xfrm>
            <a:off x="1900237" y="1835317"/>
            <a:ext cx="3952875" cy="695326"/>
            <a:chOff x="7400925" y="1990725"/>
            <a:chExt cx="3952875" cy="695326"/>
          </a:xfrm>
        </p:grpSpPr>
        <p:pic>
          <p:nvPicPr>
            <p:cNvPr id="30" name="Picture 29">
              <a:extLst>
                <a:ext uri="{FF2B5EF4-FFF2-40B4-BE49-F238E27FC236}">
                  <a16:creationId xmlns:a16="http://schemas.microsoft.com/office/drawing/2014/main" id="{F0FDF429-3DB5-43FB-BD6C-1C4084E667F4}"/>
                </a:ext>
              </a:extLst>
            </p:cNvPr>
            <p:cNvPicPr>
              <a:picLocks noChangeAspect="1"/>
            </p:cNvPicPr>
            <p:nvPr/>
          </p:nvPicPr>
          <p:blipFill rotWithShape="1">
            <a:blip r:embed="rId2"/>
            <a:srcRect l="61236" t="14642" r="2333" b="71018"/>
            <a:stretch/>
          </p:blipFill>
          <p:spPr>
            <a:xfrm>
              <a:off x="7400925" y="1990725"/>
              <a:ext cx="3952875" cy="695326"/>
            </a:xfrm>
            <a:prstGeom prst="rect">
              <a:avLst/>
            </a:prstGeom>
          </p:spPr>
        </p:pic>
        <p:sp>
          <p:nvSpPr>
            <p:cNvPr id="13" name="TextBox 12">
              <a:extLst>
                <a:ext uri="{FF2B5EF4-FFF2-40B4-BE49-F238E27FC236}">
                  <a16:creationId xmlns:a16="http://schemas.microsoft.com/office/drawing/2014/main" id="{C69844D6-1E82-43AC-95D1-DF8B337F6159}"/>
                </a:ext>
              </a:extLst>
            </p:cNvPr>
            <p:cNvSpPr txBox="1"/>
            <p:nvPr/>
          </p:nvSpPr>
          <p:spPr>
            <a:xfrm>
              <a:off x="7505700" y="2130425"/>
              <a:ext cx="3705225" cy="461665"/>
            </a:xfrm>
            <a:prstGeom prst="rect">
              <a:avLst/>
            </a:prstGeom>
            <a:noFill/>
          </p:spPr>
          <p:txBody>
            <a:bodyPr wrap="square" rtlCol="0">
              <a:spAutoFit/>
            </a:bodyPr>
            <a:lstStyle/>
            <a:p>
              <a:r>
                <a:rPr lang="cs-CZ" sz="2400" dirty="0">
                  <a:solidFill>
                    <a:srgbClr val="FF0000"/>
                  </a:solidFill>
                </a:rPr>
                <a:t>31. Května 2021</a:t>
              </a:r>
              <a:endParaRPr lang="en-GB" sz="2400" dirty="0">
                <a:solidFill>
                  <a:srgbClr val="FF0000"/>
                </a:solidFill>
              </a:endParaRPr>
            </a:p>
          </p:txBody>
        </p:sp>
      </p:grpSp>
      <p:pic>
        <p:nvPicPr>
          <p:cNvPr id="12" name="Graphic 11" descr="Zany face outline with solid fill">
            <a:extLst>
              <a:ext uri="{FF2B5EF4-FFF2-40B4-BE49-F238E27FC236}">
                <a16:creationId xmlns:a16="http://schemas.microsoft.com/office/drawing/2014/main" id="{E5C47F04-A695-4C3E-B310-CF480F44A5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6715" y="1793266"/>
            <a:ext cx="914400" cy="914400"/>
          </a:xfrm>
          <a:prstGeom prst="rect">
            <a:avLst/>
          </a:prstGeom>
        </p:spPr>
      </p:pic>
      <p:sp>
        <p:nvSpPr>
          <p:cNvPr id="16" name="Rectangle: Rounded Corners 15">
            <a:extLst>
              <a:ext uri="{FF2B5EF4-FFF2-40B4-BE49-F238E27FC236}">
                <a16:creationId xmlns:a16="http://schemas.microsoft.com/office/drawing/2014/main" id="{BBE3D8C8-8CC0-4F07-A2B9-3DF79B7B67FE}"/>
              </a:ext>
            </a:extLst>
          </p:cNvPr>
          <p:cNvSpPr/>
          <p:nvPr/>
        </p:nvSpPr>
        <p:spPr>
          <a:xfrm>
            <a:off x="514350" y="4676775"/>
            <a:ext cx="10940219" cy="69532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ightning Bolt 17">
            <a:extLst>
              <a:ext uri="{FF2B5EF4-FFF2-40B4-BE49-F238E27FC236}">
                <a16:creationId xmlns:a16="http://schemas.microsoft.com/office/drawing/2014/main" id="{607A8A0A-F22C-40BD-9393-629994B82957}"/>
              </a:ext>
            </a:extLst>
          </p:cNvPr>
          <p:cNvSpPr/>
          <p:nvPr/>
        </p:nvSpPr>
        <p:spPr>
          <a:xfrm>
            <a:off x="99255" y="4071600"/>
            <a:ext cx="504825" cy="600075"/>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Lightning Bolt 31">
            <a:extLst>
              <a:ext uri="{FF2B5EF4-FFF2-40B4-BE49-F238E27FC236}">
                <a16:creationId xmlns:a16="http://schemas.microsoft.com/office/drawing/2014/main" id="{CE9277D8-07EB-4CF7-BD11-9E249FA64A9E}"/>
              </a:ext>
            </a:extLst>
          </p:cNvPr>
          <p:cNvSpPr/>
          <p:nvPr/>
        </p:nvSpPr>
        <p:spPr>
          <a:xfrm rot="3995443">
            <a:off x="11335506" y="3997663"/>
            <a:ext cx="504825" cy="600075"/>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0848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DA2C-BE4F-406C-9F8A-A643A6626B53}"/>
              </a:ext>
            </a:extLst>
          </p:cNvPr>
          <p:cNvSpPr>
            <a:spLocks noGrp="1"/>
          </p:cNvSpPr>
          <p:nvPr>
            <p:ph type="title"/>
          </p:nvPr>
        </p:nvSpPr>
        <p:spPr/>
        <p:txBody>
          <a:bodyPr/>
          <a:lstStyle/>
          <a:p>
            <a:r>
              <a:rPr lang="cs-CZ" dirty="0"/>
              <a:t>Česko-Japonská smlouva o spolupráci</a:t>
            </a:r>
            <a:endParaRPr lang="en-GB" dirty="0"/>
          </a:p>
        </p:txBody>
      </p:sp>
      <p:sp>
        <p:nvSpPr>
          <p:cNvPr id="4" name="Date Placeholder 3">
            <a:extLst>
              <a:ext uri="{FF2B5EF4-FFF2-40B4-BE49-F238E27FC236}">
                <a16:creationId xmlns:a16="http://schemas.microsoft.com/office/drawing/2014/main" id="{885FA5A2-8F92-44B6-A23A-5C498F32BFD7}"/>
              </a:ext>
            </a:extLst>
          </p:cNvPr>
          <p:cNvSpPr>
            <a:spLocks noGrp="1"/>
          </p:cNvSpPr>
          <p:nvPr>
            <p:ph type="dt" sz="half" idx="10"/>
          </p:nvPr>
        </p:nvSpPr>
        <p:spPr/>
        <p:txBody>
          <a:bodyPr/>
          <a:lstStyle/>
          <a:p>
            <a:r>
              <a:rPr lang="en-US"/>
              <a:t>18. 5. 2021</a:t>
            </a:r>
            <a:endParaRPr lang="en-US" dirty="0"/>
          </a:p>
        </p:txBody>
      </p:sp>
      <p:sp>
        <p:nvSpPr>
          <p:cNvPr id="5" name="Footer Placeholder 4">
            <a:extLst>
              <a:ext uri="{FF2B5EF4-FFF2-40B4-BE49-F238E27FC236}">
                <a16:creationId xmlns:a16="http://schemas.microsoft.com/office/drawing/2014/main" id="{6677E3F9-22B9-48D1-A1E2-EA755676A4FE}"/>
              </a:ext>
            </a:extLst>
          </p:cNvPr>
          <p:cNvSpPr>
            <a:spLocks noGrp="1"/>
          </p:cNvSpPr>
          <p:nvPr>
            <p:ph type="ftr" sz="quarter" idx="11"/>
          </p:nvPr>
        </p:nvSpPr>
        <p:spPr/>
        <p:txBody>
          <a:bodyPr/>
          <a:lstStyle/>
          <a:p>
            <a:r>
              <a:rPr lang="en-US"/>
              <a:t>Webinář o studiu v Japonsku na Kyushu University</a:t>
            </a:r>
            <a:endParaRPr lang="en-US" dirty="0"/>
          </a:p>
        </p:txBody>
      </p:sp>
      <p:sp>
        <p:nvSpPr>
          <p:cNvPr id="6" name="Slide Number Placeholder 5">
            <a:extLst>
              <a:ext uri="{FF2B5EF4-FFF2-40B4-BE49-F238E27FC236}">
                <a16:creationId xmlns:a16="http://schemas.microsoft.com/office/drawing/2014/main" id="{83DF3826-5CF2-4004-B931-B66B929C398A}"/>
              </a:ext>
            </a:extLst>
          </p:cNvPr>
          <p:cNvSpPr>
            <a:spLocks noGrp="1"/>
          </p:cNvSpPr>
          <p:nvPr>
            <p:ph type="sldNum" sz="quarter" idx="12"/>
          </p:nvPr>
        </p:nvSpPr>
        <p:spPr/>
        <p:txBody>
          <a:bodyPr/>
          <a:lstStyle/>
          <a:p>
            <a:fld id="{00222977-07F0-43A6-A277-6FF5B4151210}" type="slidenum">
              <a:rPr lang="en-US" smtClean="0"/>
              <a:pPr/>
              <a:t>18</a:t>
            </a:fld>
            <a:endParaRPr lang="en-US"/>
          </a:p>
        </p:txBody>
      </p:sp>
      <p:pic>
        <p:nvPicPr>
          <p:cNvPr id="8" name="Picture 7">
            <a:extLst>
              <a:ext uri="{FF2B5EF4-FFF2-40B4-BE49-F238E27FC236}">
                <a16:creationId xmlns:a16="http://schemas.microsoft.com/office/drawing/2014/main" id="{FC7AFA74-AD9B-4C06-A405-7F32611736E2}"/>
              </a:ext>
            </a:extLst>
          </p:cNvPr>
          <p:cNvPicPr>
            <a:picLocks noChangeAspect="1"/>
          </p:cNvPicPr>
          <p:nvPr/>
        </p:nvPicPr>
        <p:blipFill>
          <a:blip r:embed="rId2"/>
          <a:stretch>
            <a:fillRect/>
          </a:stretch>
        </p:blipFill>
        <p:spPr>
          <a:xfrm>
            <a:off x="1832954" y="1614246"/>
            <a:ext cx="8716591" cy="3458058"/>
          </a:xfrm>
          <a:prstGeom prst="rect">
            <a:avLst/>
          </a:prstGeom>
        </p:spPr>
      </p:pic>
      <p:pic>
        <p:nvPicPr>
          <p:cNvPr id="10" name="Graphic 9" descr="Exclamation mark with solid fill">
            <a:extLst>
              <a:ext uri="{FF2B5EF4-FFF2-40B4-BE49-F238E27FC236}">
                <a16:creationId xmlns:a16="http://schemas.microsoft.com/office/drawing/2014/main" id="{EDA32517-B64E-4F31-9CA1-505515B9E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1626" y="3671887"/>
            <a:ext cx="781658" cy="490536"/>
          </a:xfrm>
          <a:prstGeom prst="rect">
            <a:avLst/>
          </a:prstGeom>
        </p:spPr>
      </p:pic>
      <p:pic>
        <p:nvPicPr>
          <p:cNvPr id="12" name="Graphic 11" descr="Thumbs up sign outline">
            <a:extLst>
              <a:ext uri="{FF2B5EF4-FFF2-40B4-BE49-F238E27FC236}">
                <a16:creationId xmlns:a16="http://schemas.microsoft.com/office/drawing/2014/main" id="{A627C2AD-89A8-4CBE-9F7E-0FA9EA1E0C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2418" y="2627556"/>
            <a:ext cx="490536" cy="490536"/>
          </a:xfrm>
          <a:prstGeom prst="rect">
            <a:avLst/>
          </a:prstGeom>
        </p:spPr>
      </p:pic>
      <p:pic>
        <p:nvPicPr>
          <p:cNvPr id="14" name="Graphic 13" descr="Artificial Intelligence outline">
            <a:extLst>
              <a:ext uri="{FF2B5EF4-FFF2-40B4-BE49-F238E27FC236}">
                <a16:creationId xmlns:a16="http://schemas.microsoft.com/office/drawing/2014/main" id="{947D013B-5F57-4345-94A1-D75A69997F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3875" y="2108752"/>
            <a:ext cx="490537" cy="490537"/>
          </a:xfrm>
          <a:prstGeom prst="rect">
            <a:avLst/>
          </a:prstGeom>
        </p:spPr>
      </p:pic>
      <p:pic>
        <p:nvPicPr>
          <p:cNvPr id="16" name="Graphic 15" descr="Flask outline">
            <a:extLst>
              <a:ext uri="{FF2B5EF4-FFF2-40B4-BE49-F238E27FC236}">
                <a16:creationId xmlns:a16="http://schemas.microsoft.com/office/drawing/2014/main" id="{D7229E7F-E670-4BA2-BE70-0B576111C8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2159" y="3039061"/>
            <a:ext cx="480702" cy="480702"/>
          </a:xfrm>
          <a:prstGeom prst="rect">
            <a:avLst/>
          </a:prstGeom>
        </p:spPr>
      </p:pic>
      <p:pic>
        <p:nvPicPr>
          <p:cNvPr id="18" name="Graphic 17" descr="Exclamation mark with solid fill">
            <a:extLst>
              <a:ext uri="{FF2B5EF4-FFF2-40B4-BE49-F238E27FC236}">
                <a16:creationId xmlns:a16="http://schemas.microsoft.com/office/drawing/2014/main" id="{917BF587-6433-4B20-8087-463A5FD0DC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14276" y="3650389"/>
            <a:ext cx="781658" cy="490536"/>
          </a:xfrm>
          <a:prstGeom prst="rect">
            <a:avLst/>
          </a:prstGeom>
        </p:spPr>
      </p:pic>
    </p:spTree>
    <p:extLst>
      <p:ext uri="{BB962C8B-B14F-4D97-AF65-F5344CB8AC3E}">
        <p14:creationId xmlns:p14="http://schemas.microsoft.com/office/powerpoint/2010/main" val="408340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a:t>Moje zkušenost</a:t>
            </a:r>
            <a:endParaRPr lang="en-US" dirty="0"/>
          </a:p>
        </p:txBody>
      </p:sp>
      <p:sp>
        <p:nvSpPr>
          <p:cNvPr id="3" name="Content Placeholder 2"/>
          <p:cNvSpPr>
            <a:spLocks noGrp="1"/>
          </p:cNvSpPr>
          <p:nvPr>
            <p:ph idx="1"/>
          </p:nvPr>
        </p:nvSpPr>
        <p:spPr>
          <a:xfrm>
            <a:off x="695324" y="1238250"/>
            <a:ext cx="8467726" cy="4572000"/>
          </a:xfrm>
        </p:spPr>
        <p:txBody>
          <a:bodyPr/>
          <a:lstStyle/>
          <a:p>
            <a:pPr marL="514350" indent="-514350">
              <a:buFont typeface="+mj-lt"/>
              <a:buAutoNum type="arabicPeriod"/>
            </a:pPr>
            <a:r>
              <a:rPr lang="cs-CZ" dirty="0"/>
              <a:t>Najít profesora</a:t>
            </a:r>
            <a:endParaRPr lang="en-US" dirty="0"/>
          </a:p>
          <a:p>
            <a:pPr marL="514350" indent="-514350">
              <a:buFont typeface="+mj-lt"/>
              <a:buAutoNum type="arabicPeriod"/>
            </a:pPr>
            <a:r>
              <a:rPr lang="cs-CZ" dirty="0"/>
              <a:t>Japonská ambasáda</a:t>
            </a:r>
            <a:endParaRPr lang="en-US" dirty="0"/>
          </a:p>
          <a:p>
            <a:pPr marL="514350" indent="-514350">
              <a:buFont typeface="+mj-lt"/>
              <a:buAutoNum type="arabicPeriod"/>
            </a:pPr>
            <a:r>
              <a:rPr lang="cs-CZ" dirty="0"/>
              <a:t>První pokus nevyšel</a:t>
            </a:r>
            <a:endParaRPr lang="en-US" dirty="0"/>
          </a:p>
          <a:p>
            <a:pPr marL="514350" indent="-514350">
              <a:buFont typeface="+mj-lt"/>
              <a:buAutoNum type="arabicPeriod"/>
            </a:pPr>
            <a:r>
              <a:rPr lang="cs-CZ" dirty="0"/>
              <a:t>Piloval jsem angličtinu </a:t>
            </a:r>
            <a:r>
              <a:rPr lang="en-US" dirty="0"/>
              <a:t>(</a:t>
            </a:r>
            <a:r>
              <a:rPr lang="cs-CZ" dirty="0"/>
              <a:t>několik měsíců ve Skotsku</a:t>
            </a:r>
            <a:r>
              <a:rPr lang="en-US" dirty="0"/>
              <a:t>)</a:t>
            </a:r>
          </a:p>
          <a:p>
            <a:pPr marL="514350" indent="-514350">
              <a:buFont typeface="+mj-lt"/>
              <a:buAutoNum type="arabicPeriod"/>
            </a:pPr>
            <a:r>
              <a:rPr lang="cs-CZ" dirty="0"/>
              <a:t>Druhý pokus!!!!</a:t>
            </a:r>
            <a:endParaRPr lang="en-US" dirty="0"/>
          </a:p>
          <a:p>
            <a:pPr marL="514350" indent="-514350">
              <a:buFont typeface="+mj-lt"/>
              <a:buAutoNum type="arabicPeriod"/>
            </a:pPr>
            <a:r>
              <a:rPr lang="cs-CZ" dirty="0"/>
              <a:t>Výzkumný student </a:t>
            </a:r>
            <a:r>
              <a:rPr lang="cs-CZ" dirty="0">
                <a:sym typeface="Wingdings" panose="05000000000000000000" pitchFamily="2" charset="2"/>
              </a:rPr>
              <a:t></a:t>
            </a:r>
            <a:r>
              <a:rPr lang="en-GB" dirty="0">
                <a:sym typeface="Wingdings" panose="05000000000000000000" pitchFamily="2" charset="2"/>
              </a:rPr>
              <a:t> </a:t>
            </a:r>
            <a:r>
              <a:rPr lang="en-GB" dirty="0" err="1">
                <a:sym typeface="Wingdings" panose="05000000000000000000" pitchFamily="2" charset="2"/>
              </a:rPr>
              <a:t>doktorsk</a:t>
            </a:r>
            <a:r>
              <a:rPr lang="cs-CZ" dirty="0">
                <a:sym typeface="Wingdings" panose="05000000000000000000" pitchFamily="2" charset="2"/>
              </a:rPr>
              <a:t>ý student po půl roce</a:t>
            </a:r>
            <a:endParaRPr lang="en-US" dirty="0"/>
          </a:p>
          <a:p>
            <a:pPr marL="514350" indent="-514350">
              <a:buFont typeface="+mj-lt"/>
              <a:buAutoNum type="arabicPeriod"/>
            </a:pPr>
            <a:r>
              <a:rPr lang="cs-CZ" dirty="0"/>
              <a:t>Promoce</a:t>
            </a:r>
            <a:endParaRPr lang="en-US" dirty="0"/>
          </a:p>
        </p:txBody>
      </p:sp>
      <p:sp>
        <p:nvSpPr>
          <p:cNvPr id="6" name="Footer Placeholder 5">
            <a:extLst>
              <a:ext uri="{FF2B5EF4-FFF2-40B4-BE49-F238E27FC236}">
                <a16:creationId xmlns:a16="http://schemas.microsoft.com/office/drawing/2014/main" id="{A66DBDFE-A765-4132-B33F-219D44EA95A8}"/>
              </a:ext>
            </a:extLst>
          </p:cNvPr>
          <p:cNvSpPr>
            <a:spLocks noGrp="1"/>
          </p:cNvSpPr>
          <p:nvPr>
            <p:ph type="ftr" sz="quarter" idx="11"/>
          </p:nvPr>
        </p:nvSpPr>
        <p:spPr/>
        <p:txBody>
          <a:bodyPr/>
          <a:lstStyle/>
          <a:p>
            <a:r>
              <a:rPr lang="en-US"/>
              <a:t>Webinář o studiu v Japonsku na Kyushu University</a:t>
            </a:r>
            <a:endParaRPr lang="en-US" dirty="0"/>
          </a:p>
        </p:txBody>
      </p:sp>
      <p:sp>
        <p:nvSpPr>
          <p:cNvPr id="4" name="Date Placeholder 3">
            <a:extLst>
              <a:ext uri="{FF2B5EF4-FFF2-40B4-BE49-F238E27FC236}">
                <a16:creationId xmlns:a16="http://schemas.microsoft.com/office/drawing/2014/main" id="{FE9D054D-1C81-45C3-A754-04B39692B948}"/>
              </a:ext>
            </a:extLst>
          </p:cNvPr>
          <p:cNvSpPr>
            <a:spLocks noGrp="1"/>
          </p:cNvSpPr>
          <p:nvPr>
            <p:ph type="dt" sz="half" idx="10"/>
          </p:nvPr>
        </p:nvSpPr>
        <p:spPr/>
        <p:txBody>
          <a:bodyPr/>
          <a:lstStyle/>
          <a:p>
            <a:r>
              <a:rPr lang="en-US"/>
              <a:t>18. 5. 2021</a:t>
            </a:r>
            <a:endParaRPr lang="en-US" dirty="0"/>
          </a:p>
        </p:txBody>
      </p:sp>
      <p:sp>
        <p:nvSpPr>
          <p:cNvPr id="5" name="Slide Number Placeholder 4">
            <a:extLst>
              <a:ext uri="{FF2B5EF4-FFF2-40B4-BE49-F238E27FC236}">
                <a16:creationId xmlns:a16="http://schemas.microsoft.com/office/drawing/2014/main" id="{6196380D-CED0-4DF5-9130-37EB13C359B1}"/>
              </a:ext>
            </a:extLst>
          </p:cNvPr>
          <p:cNvSpPr>
            <a:spLocks noGrp="1"/>
          </p:cNvSpPr>
          <p:nvPr>
            <p:ph type="sldNum" sz="quarter" idx="12"/>
          </p:nvPr>
        </p:nvSpPr>
        <p:spPr/>
        <p:txBody>
          <a:bodyPr/>
          <a:lstStyle/>
          <a:p>
            <a:fld id="{00222977-07F0-43A6-A277-6FF5B4151210}" type="slidenum">
              <a:rPr lang="en-US" smtClean="0"/>
              <a:pPr/>
              <a:t>19</a:t>
            </a:fld>
            <a:endParaRPr lang="en-US"/>
          </a:p>
        </p:txBody>
      </p:sp>
    </p:spTree>
    <p:extLst>
      <p:ext uri="{BB962C8B-B14F-4D97-AF65-F5344CB8AC3E}">
        <p14:creationId xmlns:p14="http://schemas.microsoft.com/office/powerpoint/2010/main" val="127339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2599-0456-44BA-A676-BDD664037FF6}"/>
              </a:ext>
            </a:extLst>
          </p:cNvPr>
          <p:cNvSpPr>
            <a:spLocks noGrp="1"/>
          </p:cNvSpPr>
          <p:nvPr>
            <p:ph type="title"/>
          </p:nvPr>
        </p:nvSpPr>
        <p:spPr/>
        <p:txBody>
          <a:bodyPr/>
          <a:lstStyle/>
          <a:p>
            <a:r>
              <a:rPr lang="cs-CZ" dirty="0"/>
              <a:t>Obsah webináře</a:t>
            </a:r>
            <a:endParaRPr lang="en-GB" dirty="0"/>
          </a:p>
        </p:txBody>
      </p:sp>
      <p:sp>
        <p:nvSpPr>
          <p:cNvPr id="3" name="Content Placeholder 2">
            <a:extLst>
              <a:ext uri="{FF2B5EF4-FFF2-40B4-BE49-F238E27FC236}">
                <a16:creationId xmlns:a16="http://schemas.microsoft.com/office/drawing/2014/main" id="{72F43CF4-2F6D-42D4-8D2D-9D7F28D135B0}"/>
              </a:ext>
            </a:extLst>
          </p:cNvPr>
          <p:cNvSpPr>
            <a:spLocks noGrp="1"/>
          </p:cNvSpPr>
          <p:nvPr>
            <p:ph idx="1"/>
          </p:nvPr>
        </p:nvSpPr>
        <p:spPr>
          <a:xfrm>
            <a:off x="695324" y="1304925"/>
            <a:ext cx="7383274" cy="4457700"/>
          </a:xfrm>
        </p:spPr>
        <p:txBody>
          <a:bodyPr>
            <a:normAutofit fontScale="92500" lnSpcReduction="10000"/>
          </a:bodyPr>
          <a:lstStyle/>
          <a:p>
            <a:pPr marL="0" indent="0">
              <a:buNone/>
            </a:pPr>
            <a:r>
              <a:rPr lang="cs-CZ" b="1" dirty="0"/>
              <a:t>Úvodem</a:t>
            </a:r>
          </a:p>
          <a:p>
            <a:pPr marL="514350" indent="-514350">
              <a:buFont typeface="+mj-lt"/>
              <a:buAutoNum type="arabicPeriod"/>
            </a:pPr>
            <a:r>
              <a:rPr lang="cs-CZ" dirty="0"/>
              <a:t>Představení </a:t>
            </a:r>
            <a:r>
              <a:rPr lang="cs-CZ" dirty="0" err="1"/>
              <a:t>Kyushu</a:t>
            </a:r>
            <a:r>
              <a:rPr lang="cs-CZ" dirty="0"/>
              <a:t> University</a:t>
            </a:r>
          </a:p>
          <a:p>
            <a:pPr marL="514350" indent="-514350">
              <a:buFont typeface="+mj-lt"/>
              <a:buAutoNum type="arabicPeriod"/>
            </a:pPr>
            <a:r>
              <a:rPr lang="cs-CZ" dirty="0"/>
              <a:t>Co je to IGSES a co tam děláme?</a:t>
            </a:r>
          </a:p>
          <a:p>
            <a:pPr marL="0" indent="0">
              <a:buNone/>
            </a:pPr>
            <a:r>
              <a:rPr lang="cs-CZ" b="1" dirty="0"/>
              <a:t>Co se nabízí</a:t>
            </a:r>
          </a:p>
          <a:p>
            <a:pPr marL="514350" indent="-514350">
              <a:buFont typeface="+mj-lt"/>
              <a:buAutoNum type="arabicPeriod" startAt="3"/>
            </a:pPr>
            <a:r>
              <a:rPr lang="cs-CZ" dirty="0"/>
              <a:t>Jaké jsou možnosti stáží a stipendií z Japonské strany?</a:t>
            </a:r>
          </a:p>
          <a:p>
            <a:pPr marL="514350" indent="-514350">
              <a:buFont typeface="+mj-lt"/>
              <a:buAutoNum type="arabicPeriod" startAt="3"/>
            </a:pPr>
            <a:r>
              <a:rPr lang="cs-CZ" dirty="0"/>
              <a:t>Jak si vybrat laboratoř?</a:t>
            </a:r>
          </a:p>
          <a:p>
            <a:pPr marL="0" indent="0">
              <a:buNone/>
            </a:pPr>
            <a:r>
              <a:rPr lang="cs-CZ" b="1" dirty="0"/>
              <a:t>Praktické vědět</a:t>
            </a:r>
          </a:p>
          <a:p>
            <a:pPr marL="514350" indent="-514350">
              <a:buFont typeface="+mj-lt"/>
              <a:buAutoNum type="arabicPeriod" startAt="5"/>
            </a:pPr>
            <a:r>
              <a:rPr lang="cs-CZ" dirty="0"/>
              <a:t>Jak se žije na </a:t>
            </a:r>
            <a:r>
              <a:rPr lang="cs-CZ" dirty="0" err="1"/>
              <a:t>Kyushu</a:t>
            </a:r>
            <a:r>
              <a:rPr lang="cs-CZ" dirty="0"/>
              <a:t> University?</a:t>
            </a:r>
          </a:p>
          <a:p>
            <a:pPr marL="514350" indent="-514350">
              <a:buFont typeface="+mj-lt"/>
              <a:buAutoNum type="arabicPeriod" startAt="5"/>
            </a:pPr>
            <a:r>
              <a:rPr lang="cs-CZ" dirty="0"/>
              <a:t>Trochu o Japonsku a Japoncích</a:t>
            </a:r>
          </a:p>
          <a:p>
            <a:endParaRPr lang="en-GB" dirty="0"/>
          </a:p>
        </p:txBody>
      </p:sp>
      <p:sp>
        <p:nvSpPr>
          <p:cNvPr id="4" name="Footer Placeholder 3">
            <a:extLst>
              <a:ext uri="{FF2B5EF4-FFF2-40B4-BE49-F238E27FC236}">
                <a16:creationId xmlns:a16="http://schemas.microsoft.com/office/drawing/2014/main" id="{1A86F988-EF44-4D41-B5F5-773461445282}"/>
              </a:ext>
            </a:extLst>
          </p:cNvPr>
          <p:cNvSpPr>
            <a:spLocks noGrp="1"/>
          </p:cNvSpPr>
          <p:nvPr>
            <p:ph type="ftr" sz="quarter" idx="11"/>
          </p:nvPr>
        </p:nvSpPr>
        <p:spPr/>
        <p:txBody>
          <a:bodyPr/>
          <a:lstStyle/>
          <a:p>
            <a:r>
              <a:rPr lang="en-US"/>
              <a:t>Webinář o studiu v Japonsku na Kyushu University</a:t>
            </a:r>
            <a:endParaRPr lang="en-US" dirty="0"/>
          </a:p>
        </p:txBody>
      </p:sp>
      <p:pic>
        <p:nvPicPr>
          <p:cNvPr id="5" name="Picture 4">
            <a:extLst>
              <a:ext uri="{FF2B5EF4-FFF2-40B4-BE49-F238E27FC236}">
                <a16:creationId xmlns:a16="http://schemas.microsoft.com/office/drawing/2014/main" id="{6C8BBCE3-1488-48A3-AC0F-0B01FA0AB024}"/>
              </a:ext>
            </a:extLst>
          </p:cNvPr>
          <p:cNvPicPr>
            <a:picLocks noChangeAspect="1"/>
          </p:cNvPicPr>
          <p:nvPr/>
        </p:nvPicPr>
        <p:blipFill>
          <a:blip r:embed="rId2"/>
          <a:stretch>
            <a:fillRect/>
          </a:stretch>
        </p:blipFill>
        <p:spPr>
          <a:xfrm>
            <a:off x="8450264" y="1443327"/>
            <a:ext cx="3046412" cy="3206750"/>
          </a:xfrm>
          <a:prstGeom prst="rect">
            <a:avLst/>
          </a:prstGeom>
        </p:spPr>
      </p:pic>
      <p:sp>
        <p:nvSpPr>
          <p:cNvPr id="6" name="Date Placeholder 5">
            <a:extLst>
              <a:ext uri="{FF2B5EF4-FFF2-40B4-BE49-F238E27FC236}">
                <a16:creationId xmlns:a16="http://schemas.microsoft.com/office/drawing/2014/main" id="{CF089F52-45DB-4FD1-B9D4-20EF885CF12F}"/>
              </a:ext>
            </a:extLst>
          </p:cNvPr>
          <p:cNvSpPr>
            <a:spLocks noGrp="1"/>
          </p:cNvSpPr>
          <p:nvPr>
            <p:ph type="dt" sz="half" idx="10"/>
          </p:nvPr>
        </p:nvSpPr>
        <p:spPr/>
        <p:txBody>
          <a:bodyPr/>
          <a:lstStyle/>
          <a:p>
            <a:r>
              <a:rPr lang="en-US"/>
              <a:t>18. 5. 2021</a:t>
            </a:r>
            <a:endParaRPr lang="en-US" dirty="0"/>
          </a:p>
        </p:txBody>
      </p:sp>
      <p:sp>
        <p:nvSpPr>
          <p:cNvPr id="7" name="Slide Number Placeholder 6">
            <a:extLst>
              <a:ext uri="{FF2B5EF4-FFF2-40B4-BE49-F238E27FC236}">
                <a16:creationId xmlns:a16="http://schemas.microsoft.com/office/drawing/2014/main" id="{298CBFCE-858D-4CEE-B9AA-F4950FFD340C}"/>
              </a:ext>
            </a:extLst>
          </p:cNvPr>
          <p:cNvSpPr>
            <a:spLocks noGrp="1"/>
          </p:cNvSpPr>
          <p:nvPr>
            <p:ph type="sldNum" sz="quarter" idx="12"/>
          </p:nvPr>
        </p:nvSpPr>
        <p:spPr/>
        <p:txBody>
          <a:bodyPr/>
          <a:lstStyle/>
          <a:p>
            <a:fld id="{00222977-07F0-43A6-A277-6FF5B4151210}" type="slidenum">
              <a:rPr lang="en-US" smtClean="0"/>
              <a:pPr/>
              <a:t>2</a:t>
            </a:fld>
            <a:endParaRPr lang="en-US"/>
          </a:p>
        </p:txBody>
      </p:sp>
    </p:spTree>
    <p:extLst>
      <p:ext uri="{BB962C8B-B14F-4D97-AF65-F5344CB8AC3E}">
        <p14:creationId xmlns:p14="http://schemas.microsoft.com/office/powerpoint/2010/main" val="2095698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510C1-C48F-48EE-94F9-FD46814CBEBD}"/>
              </a:ext>
            </a:extLst>
          </p:cNvPr>
          <p:cNvSpPr>
            <a:spLocks noGrp="1"/>
          </p:cNvSpPr>
          <p:nvPr>
            <p:ph type="title"/>
          </p:nvPr>
        </p:nvSpPr>
        <p:spPr/>
        <p:txBody>
          <a:bodyPr/>
          <a:lstStyle/>
          <a:p>
            <a:r>
              <a:rPr lang="en-GB" dirty="0"/>
              <a:t>JSPS Fellowship </a:t>
            </a:r>
          </a:p>
        </p:txBody>
      </p:sp>
      <p:sp>
        <p:nvSpPr>
          <p:cNvPr id="3" name="Content Placeholder 2">
            <a:extLst>
              <a:ext uri="{FF2B5EF4-FFF2-40B4-BE49-F238E27FC236}">
                <a16:creationId xmlns:a16="http://schemas.microsoft.com/office/drawing/2014/main" id="{9D56BF33-C912-4664-AF89-722D285F76A9}"/>
              </a:ext>
            </a:extLst>
          </p:cNvPr>
          <p:cNvSpPr>
            <a:spLocks noGrp="1"/>
          </p:cNvSpPr>
          <p:nvPr>
            <p:ph idx="1"/>
          </p:nvPr>
        </p:nvSpPr>
        <p:spPr>
          <a:xfrm>
            <a:off x="1435299" y="1340768"/>
            <a:ext cx="8075240" cy="4879057"/>
          </a:xfrm>
        </p:spPr>
        <p:txBody>
          <a:bodyPr>
            <a:normAutofit fontScale="47500" lnSpcReduction="20000"/>
          </a:bodyPr>
          <a:lstStyle/>
          <a:p>
            <a:pPr marL="0" indent="0">
              <a:buNone/>
            </a:pPr>
            <a:r>
              <a:rPr lang="en-GB" b="1" dirty="0"/>
              <a:t>Standard program - Postdocs</a:t>
            </a:r>
          </a:p>
          <a:p>
            <a:r>
              <a:rPr lang="en-GB" dirty="0"/>
              <a:t>Current call! (2 times per year)</a:t>
            </a:r>
          </a:p>
          <a:p>
            <a:r>
              <a:rPr lang="en-GB" dirty="0"/>
              <a:t>Next call in </a:t>
            </a:r>
            <a:r>
              <a:rPr lang="en-GB" b="1" dirty="0"/>
              <a:t>July</a:t>
            </a:r>
          </a:p>
          <a:p>
            <a:r>
              <a:rPr lang="en-GB" dirty="0"/>
              <a:t>Application is made through the </a:t>
            </a:r>
            <a:r>
              <a:rPr lang="en-GB" b="1" dirty="0"/>
              <a:t>host university</a:t>
            </a:r>
          </a:p>
          <a:p>
            <a:r>
              <a:rPr lang="en-GB" dirty="0"/>
              <a:t>Duration 12-24 months</a:t>
            </a:r>
          </a:p>
          <a:p>
            <a:r>
              <a:rPr lang="en-GB" dirty="0"/>
              <a:t>Allowance 362 000 JPY/ 73 600 CZK per month</a:t>
            </a:r>
          </a:p>
          <a:p>
            <a:r>
              <a:rPr lang="en-GB" dirty="0"/>
              <a:t>PhD within </a:t>
            </a:r>
            <a:r>
              <a:rPr lang="en-GB" b="1" dirty="0"/>
              <a:t>6 years </a:t>
            </a:r>
            <a:r>
              <a:rPr lang="en-GB" dirty="0"/>
              <a:t>after </a:t>
            </a:r>
          </a:p>
          <a:p>
            <a:endParaRPr lang="en-GB" dirty="0"/>
          </a:p>
          <a:p>
            <a:pPr marL="0" indent="0">
              <a:buNone/>
            </a:pPr>
            <a:r>
              <a:rPr lang="en-GB" b="1" dirty="0"/>
              <a:t>Short-term program</a:t>
            </a:r>
          </a:p>
          <a:p>
            <a:r>
              <a:rPr lang="en-GB" dirty="0"/>
              <a:t>3 times per year</a:t>
            </a:r>
          </a:p>
          <a:p>
            <a:r>
              <a:rPr lang="en-GB" dirty="0"/>
              <a:t>Next call in </a:t>
            </a:r>
            <a:r>
              <a:rPr lang="en-GB" b="1" dirty="0"/>
              <a:t>August</a:t>
            </a:r>
          </a:p>
          <a:p>
            <a:r>
              <a:rPr lang="en-GB" dirty="0"/>
              <a:t>Application is made through the </a:t>
            </a:r>
            <a:r>
              <a:rPr lang="en-GB" b="1" dirty="0"/>
              <a:t>host university</a:t>
            </a:r>
          </a:p>
          <a:p>
            <a:r>
              <a:rPr lang="en-GB" dirty="0"/>
              <a:t>Duration 1-12 months</a:t>
            </a:r>
            <a:endParaRPr lang="en-GB" b="1" dirty="0"/>
          </a:p>
          <a:p>
            <a:r>
              <a:rPr lang="en-GB" dirty="0"/>
              <a:t>Allowance 362 000 JPY/ 73 600 CZK per month</a:t>
            </a:r>
          </a:p>
          <a:p>
            <a:r>
              <a:rPr lang="en-GB" dirty="0"/>
              <a:t>PhD within </a:t>
            </a:r>
            <a:r>
              <a:rPr lang="en-GB" b="1" dirty="0"/>
              <a:t>6 years </a:t>
            </a:r>
            <a:r>
              <a:rPr lang="en-GB" dirty="0"/>
              <a:t>after or </a:t>
            </a:r>
            <a:r>
              <a:rPr lang="en-GB" b="1" dirty="0"/>
              <a:t>2 years</a:t>
            </a:r>
            <a:r>
              <a:rPr lang="en-GB" dirty="0"/>
              <a:t> before (from the beginning of the fellowship)</a:t>
            </a:r>
          </a:p>
          <a:p>
            <a:endParaRPr lang="en-GB" b="1" dirty="0"/>
          </a:p>
          <a:p>
            <a:pPr marL="0" indent="0">
              <a:buNone/>
            </a:pPr>
            <a:r>
              <a:rPr lang="en-GB" sz="3600" dirty="0">
                <a:solidFill>
                  <a:srgbClr val="84023D"/>
                </a:solidFill>
                <a:latin typeface="+mj-lt"/>
                <a:ea typeface="+mj-ea"/>
                <a:cs typeface="+mj-cs"/>
              </a:rPr>
              <a:t>https://www.jsps.go.jp/english/e-fellow/</a:t>
            </a:r>
            <a:endParaRPr lang="en-GB" dirty="0"/>
          </a:p>
        </p:txBody>
      </p:sp>
      <p:sp>
        <p:nvSpPr>
          <p:cNvPr id="4" name="Date Placeholder 3">
            <a:extLst>
              <a:ext uri="{FF2B5EF4-FFF2-40B4-BE49-F238E27FC236}">
                <a16:creationId xmlns:a16="http://schemas.microsoft.com/office/drawing/2014/main" id="{E9983F68-E842-43A0-8C69-58FA81224CDB}"/>
              </a:ext>
            </a:extLst>
          </p:cNvPr>
          <p:cNvSpPr>
            <a:spLocks noGrp="1"/>
          </p:cNvSpPr>
          <p:nvPr>
            <p:ph type="dt" sz="half" idx="10"/>
          </p:nvPr>
        </p:nvSpPr>
        <p:spPr/>
        <p:txBody>
          <a:bodyPr/>
          <a:lstStyle/>
          <a:p>
            <a:r>
              <a:rPr kumimoji="1" lang="en-US" altLang="ja-JP"/>
              <a:t>18. 5. 2021</a:t>
            </a:r>
            <a:endParaRPr kumimoji="1" lang="ja-JP" altLang="en-US"/>
          </a:p>
        </p:txBody>
      </p:sp>
      <p:sp>
        <p:nvSpPr>
          <p:cNvPr id="5" name="Footer Placeholder 4">
            <a:extLst>
              <a:ext uri="{FF2B5EF4-FFF2-40B4-BE49-F238E27FC236}">
                <a16:creationId xmlns:a16="http://schemas.microsoft.com/office/drawing/2014/main" id="{5C8EA114-5E90-4461-973C-0886579C27EE}"/>
              </a:ext>
            </a:extLst>
          </p:cNvPr>
          <p:cNvSpPr>
            <a:spLocks noGrp="1"/>
          </p:cNvSpPr>
          <p:nvPr>
            <p:ph type="ftr" sz="quarter" idx="11"/>
          </p:nvPr>
        </p:nvSpPr>
        <p:spPr/>
        <p:txBody>
          <a:bodyPr/>
          <a:lstStyle/>
          <a:p>
            <a:r>
              <a:rPr kumimoji="1" lang="en-GB" altLang="ja-JP"/>
              <a:t>Webinář o studiu v Japonsku na Kyushu University</a:t>
            </a:r>
            <a:endParaRPr kumimoji="1" lang="ja-JP" altLang="en-US" dirty="0"/>
          </a:p>
        </p:txBody>
      </p:sp>
      <p:sp>
        <p:nvSpPr>
          <p:cNvPr id="6" name="Slide Number Placeholder 5">
            <a:extLst>
              <a:ext uri="{FF2B5EF4-FFF2-40B4-BE49-F238E27FC236}">
                <a16:creationId xmlns:a16="http://schemas.microsoft.com/office/drawing/2014/main" id="{6644138E-F619-4DC3-8F9D-282FCE240A03}"/>
              </a:ext>
            </a:extLst>
          </p:cNvPr>
          <p:cNvSpPr>
            <a:spLocks noGrp="1"/>
          </p:cNvSpPr>
          <p:nvPr>
            <p:ph type="sldNum" sz="quarter" idx="12"/>
          </p:nvPr>
        </p:nvSpPr>
        <p:spPr/>
        <p:txBody>
          <a:bodyPr/>
          <a:lstStyle/>
          <a:p>
            <a:fld id="{342C97C7-77E7-4FD3-97E9-B93C58DABD5B}" type="slidenum">
              <a:rPr kumimoji="1" lang="ja-JP" altLang="en-US" smtClean="0"/>
              <a:t>20</a:t>
            </a:fld>
            <a:endParaRPr kumimoji="1" lang="ja-JP" altLang="en-US"/>
          </a:p>
        </p:txBody>
      </p:sp>
      <p:pic>
        <p:nvPicPr>
          <p:cNvPr id="6146" name="Picture 2">
            <a:extLst>
              <a:ext uri="{FF2B5EF4-FFF2-40B4-BE49-F238E27FC236}">
                <a16:creationId xmlns:a16="http://schemas.microsoft.com/office/drawing/2014/main" id="{0D373630-D019-4A25-BED0-E7927978D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812" b="38064"/>
          <a:stretch/>
        </p:blipFill>
        <p:spPr bwMode="auto">
          <a:xfrm>
            <a:off x="8255310" y="1340768"/>
            <a:ext cx="3491880" cy="74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731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並んで立っている数人の人たち&#10;&#10;低い精度で自動的に生成された説明">
            <a:extLst>
              <a:ext uri="{FF2B5EF4-FFF2-40B4-BE49-F238E27FC236}">
                <a16:creationId xmlns:a16="http://schemas.microsoft.com/office/drawing/2014/main" id="{63285E22-F7A0-0A49-BEF2-C19FD9F28605}"/>
              </a:ext>
            </a:extLst>
          </p:cNvPr>
          <p:cNvPicPr>
            <a:picLocks noChangeAspect="1"/>
          </p:cNvPicPr>
          <p:nvPr/>
        </p:nvPicPr>
        <p:blipFill>
          <a:blip r:embed="rId3"/>
          <a:stretch>
            <a:fillRect/>
          </a:stretch>
        </p:blipFill>
        <p:spPr>
          <a:xfrm>
            <a:off x="7416139" y="1340768"/>
            <a:ext cx="4774273" cy="1989280"/>
          </a:xfrm>
          <a:prstGeom prst="rect">
            <a:avLst/>
          </a:prstGeom>
        </p:spPr>
      </p:pic>
      <p:sp>
        <p:nvSpPr>
          <p:cNvPr id="9" name="Title 8">
            <a:extLst>
              <a:ext uri="{FF2B5EF4-FFF2-40B4-BE49-F238E27FC236}">
                <a16:creationId xmlns:a16="http://schemas.microsoft.com/office/drawing/2014/main" id="{51741834-4BE1-420F-98C9-044229FE0AE8}"/>
              </a:ext>
            </a:extLst>
          </p:cNvPr>
          <p:cNvSpPr>
            <a:spLocks noGrp="1"/>
          </p:cNvSpPr>
          <p:nvPr>
            <p:ph type="title"/>
          </p:nvPr>
        </p:nvSpPr>
        <p:spPr/>
        <p:txBody>
          <a:bodyPr>
            <a:normAutofit/>
          </a:bodyPr>
          <a:lstStyle/>
          <a:p>
            <a:r>
              <a:rPr kumimoji="1" lang="en-US" altLang="ja-JP" sz="4400" b="1" dirty="0">
                <a:cs typeface="Arial" panose="020B0604020202020204" pitchFamily="34" charset="0"/>
              </a:rPr>
              <a:t>International Education Programs</a:t>
            </a:r>
            <a:endParaRPr lang="en-GB" dirty="0"/>
          </a:p>
        </p:txBody>
      </p:sp>
      <p:sp>
        <p:nvSpPr>
          <p:cNvPr id="2" name="スライド番号プレースホルダー 1">
            <a:extLst>
              <a:ext uri="{FF2B5EF4-FFF2-40B4-BE49-F238E27FC236}">
                <a16:creationId xmlns:a16="http://schemas.microsoft.com/office/drawing/2014/main" id="{E75DC782-CEFD-024A-9214-533413DD8303}"/>
              </a:ext>
            </a:extLst>
          </p:cNvPr>
          <p:cNvSpPr>
            <a:spLocks noGrp="1"/>
          </p:cNvSpPr>
          <p:nvPr>
            <p:ph type="sldNum" sz="quarter" idx="12"/>
          </p:nvPr>
        </p:nvSpPr>
        <p:spPr/>
        <p:txBody>
          <a:bodyPr/>
          <a:lstStyle/>
          <a:p>
            <a:fld id="{1FD94C1B-F7BD-4040-84FF-50AB0CBC53F1}" type="slidenum">
              <a:rPr lang="en-US" altLang="ja-JP" smtClean="0"/>
              <a:pPr/>
              <a:t>21</a:t>
            </a:fld>
            <a:endParaRPr lang="en-US" altLang="ja-JP"/>
          </a:p>
        </p:txBody>
      </p:sp>
      <p:sp>
        <p:nvSpPr>
          <p:cNvPr id="5" name="テキスト ボックス 4">
            <a:extLst>
              <a:ext uri="{FF2B5EF4-FFF2-40B4-BE49-F238E27FC236}">
                <a16:creationId xmlns:a16="http://schemas.microsoft.com/office/drawing/2014/main" id="{138B7C9C-7750-794E-A7CE-C05698A1E111}"/>
              </a:ext>
            </a:extLst>
          </p:cNvPr>
          <p:cNvSpPr txBox="1"/>
          <p:nvPr/>
        </p:nvSpPr>
        <p:spPr>
          <a:xfrm>
            <a:off x="183744" y="1181766"/>
            <a:ext cx="7626756" cy="461665"/>
          </a:xfrm>
          <a:prstGeom prst="rect">
            <a:avLst/>
          </a:prstGeom>
          <a:noFill/>
        </p:spPr>
        <p:txBody>
          <a:bodyPr wrap="square" rtlCol="0">
            <a:spAutoFit/>
          </a:bodyPr>
          <a:lstStyle/>
          <a:p>
            <a:r>
              <a:rPr kumimoji="1" lang="en-US" altLang="ja-JP" sz="2400" b="1" dirty="0">
                <a:solidFill>
                  <a:srgbClr val="7F0F35"/>
                </a:solidFill>
                <a:cs typeface="Arial" panose="020B0604020202020204" pitchFamily="34" charset="0"/>
              </a:rPr>
              <a:t>IEI Program </a:t>
            </a:r>
            <a:r>
              <a:rPr kumimoji="1" lang="en-US" altLang="ja-JP" sz="2400" dirty="0"/>
              <a:t>- Intellectual Exchange and Innovation Program</a:t>
            </a:r>
            <a:endParaRPr kumimoji="1" lang="ja-JP" altLang="en-US" sz="2400" dirty="0"/>
          </a:p>
        </p:txBody>
      </p:sp>
      <p:sp>
        <p:nvSpPr>
          <p:cNvPr id="6" name="テキスト ボックス 5">
            <a:extLst>
              <a:ext uri="{FF2B5EF4-FFF2-40B4-BE49-F238E27FC236}">
                <a16:creationId xmlns:a16="http://schemas.microsoft.com/office/drawing/2014/main" id="{22FA35B7-196D-3448-914B-E03082190DED}"/>
              </a:ext>
            </a:extLst>
          </p:cNvPr>
          <p:cNvSpPr txBox="1"/>
          <p:nvPr/>
        </p:nvSpPr>
        <p:spPr>
          <a:xfrm>
            <a:off x="183744" y="1688400"/>
            <a:ext cx="7344816" cy="2862322"/>
          </a:xfrm>
          <a:prstGeom prst="rect">
            <a:avLst/>
          </a:prstGeom>
          <a:noFill/>
        </p:spPr>
        <p:txBody>
          <a:bodyPr wrap="square" rtlCol="0">
            <a:spAutoFit/>
          </a:bodyPr>
          <a:lstStyle/>
          <a:p>
            <a:pPr marL="342900" indent="-342900">
              <a:buFont typeface="Wingdings" pitchFamily="2" charset="2"/>
              <a:buChar char="n"/>
            </a:pPr>
            <a:r>
              <a:rPr kumimoji="1" lang="en-US" altLang="ja-JP" sz="2000" dirty="0"/>
              <a:t>Education for </a:t>
            </a:r>
            <a:r>
              <a:rPr kumimoji="1" lang="en-US" altLang="ja-JP" sz="2000" dirty="0">
                <a:solidFill>
                  <a:srgbClr val="0070C0"/>
                </a:solidFill>
              </a:rPr>
              <a:t>leadership</a:t>
            </a:r>
            <a:r>
              <a:rPr kumimoji="1" lang="en-US" altLang="ja-JP" sz="2000" dirty="0"/>
              <a:t> in the field of Interdisciplinary Engineering Sciences on Material, Energy and Environment</a:t>
            </a:r>
          </a:p>
          <a:p>
            <a:pPr marL="342900" indent="-342900">
              <a:buFont typeface="Wingdings" pitchFamily="2" charset="2"/>
              <a:buChar char="n"/>
            </a:pPr>
            <a:r>
              <a:rPr kumimoji="1" lang="en-US" altLang="ja-JP" sz="2000" dirty="0"/>
              <a:t>10 MEXT scholarship* students + 10 self-financed students</a:t>
            </a:r>
          </a:p>
          <a:p>
            <a:pPr marL="342900" indent="-342900">
              <a:buFont typeface="Wingdings" pitchFamily="2" charset="2"/>
              <a:buChar char="n"/>
            </a:pPr>
            <a:endParaRPr kumimoji="1" lang="en-US" altLang="ja-JP" sz="2000" dirty="0"/>
          </a:p>
          <a:p>
            <a:pPr marL="342900" indent="-342900">
              <a:buFont typeface="Wingdings" pitchFamily="2" charset="2"/>
              <a:buChar char="n"/>
            </a:pPr>
            <a:endParaRPr kumimoji="1" lang="en-US" altLang="ja-JP" sz="2000" dirty="0"/>
          </a:p>
          <a:p>
            <a:pPr marL="342900" indent="-342900">
              <a:buFont typeface="Wingdings" pitchFamily="2" charset="2"/>
              <a:buChar char="n"/>
            </a:pPr>
            <a:r>
              <a:rPr kumimoji="1" lang="en-US" altLang="ja-JP" sz="2000" dirty="0"/>
              <a:t>Conference Design &amp; Organizing: A class for organizing an international conference, International Exchange and Innovation Conference on Engineering and Sciences (</a:t>
            </a:r>
            <a:r>
              <a:rPr kumimoji="1" lang="en-US" altLang="ja-JP" sz="2000" dirty="0">
                <a:solidFill>
                  <a:srgbClr val="0070C0"/>
                </a:solidFill>
              </a:rPr>
              <a:t>IEICES</a:t>
            </a:r>
            <a:r>
              <a:rPr kumimoji="1" lang="en-US" altLang="ja-JP" sz="2000" dirty="0"/>
              <a:t>).</a:t>
            </a:r>
          </a:p>
        </p:txBody>
      </p:sp>
      <p:sp>
        <p:nvSpPr>
          <p:cNvPr id="11" name="テキスト ボックス 10">
            <a:extLst>
              <a:ext uri="{FF2B5EF4-FFF2-40B4-BE49-F238E27FC236}">
                <a16:creationId xmlns:a16="http://schemas.microsoft.com/office/drawing/2014/main" id="{836DB06A-2566-0D43-A045-9A302382E4B7}"/>
              </a:ext>
            </a:extLst>
          </p:cNvPr>
          <p:cNvSpPr txBox="1"/>
          <p:nvPr/>
        </p:nvSpPr>
        <p:spPr>
          <a:xfrm>
            <a:off x="119336" y="4836228"/>
            <a:ext cx="6788868" cy="1015663"/>
          </a:xfrm>
          <a:prstGeom prst="rect">
            <a:avLst/>
          </a:prstGeom>
          <a:noFill/>
        </p:spPr>
        <p:txBody>
          <a:bodyPr wrap="square" rtlCol="0">
            <a:spAutoFit/>
          </a:bodyPr>
          <a:lstStyle/>
          <a:p>
            <a:pPr marL="342900" indent="-342900">
              <a:buFont typeface="Wingdings" pitchFamily="2" charset="2"/>
              <a:buChar char="n"/>
            </a:pPr>
            <a:r>
              <a:rPr kumimoji="1" lang="en-US" altLang="ja-JP" sz="2000" dirty="0">
                <a:cs typeface="Arial" panose="020B0604020202020204" pitchFamily="34" charset="0"/>
              </a:rPr>
              <a:t>Double degree master course p</a:t>
            </a:r>
            <a:r>
              <a:rPr kumimoji="1" lang="en-US" altLang="ja-JP" sz="2000" dirty="0"/>
              <a:t>rogram among </a:t>
            </a:r>
            <a:r>
              <a:rPr kumimoji="1" lang="en-US" altLang="ja-JP" sz="2000" dirty="0">
                <a:solidFill>
                  <a:srgbClr val="0070C0"/>
                </a:solidFill>
              </a:rPr>
              <a:t>Shanghai Jiao Tong University</a:t>
            </a:r>
            <a:r>
              <a:rPr kumimoji="1" lang="en-US" altLang="ja-JP" sz="2000" dirty="0"/>
              <a:t>, China, </a:t>
            </a:r>
            <a:r>
              <a:rPr kumimoji="1" lang="en-US" altLang="ja-JP" sz="2000" dirty="0">
                <a:solidFill>
                  <a:srgbClr val="0070C0"/>
                </a:solidFill>
              </a:rPr>
              <a:t>Pusan National University</a:t>
            </a:r>
            <a:r>
              <a:rPr kumimoji="1" lang="en-US" altLang="ja-JP" sz="2000" dirty="0"/>
              <a:t>, South Korea, and </a:t>
            </a:r>
            <a:r>
              <a:rPr kumimoji="1" lang="en-US" altLang="ja-JP" sz="2000" dirty="0">
                <a:solidFill>
                  <a:srgbClr val="0070C0"/>
                </a:solidFill>
              </a:rPr>
              <a:t>Kyushu University</a:t>
            </a:r>
            <a:r>
              <a:rPr kumimoji="1" lang="en-US" altLang="ja-JP" sz="2000" dirty="0"/>
              <a:t>, Japan</a:t>
            </a:r>
            <a:endParaRPr kumimoji="1" lang="ja-JP" altLang="en-US" sz="2000" dirty="0"/>
          </a:p>
        </p:txBody>
      </p:sp>
      <p:sp>
        <p:nvSpPr>
          <p:cNvPr id="3" name="正方形/長方形 2">
            <a:extLst>
              <a:ext uri="{FF2B5EF4-FFF2-40B4-BE49-F238E27FC236}">
                <a16:creationId xmlns:a16="http://schemas.microsoft.com/office/drawing/2014/main" id="{042FF9AC-BD50-034E-A04E-0E7DCF2E757B}"/>
              </a:ext>
            </a:extLst>
          </p:cNvPr>
          <p:cNvSpPr/>
          <p:nvPr/>
        </p:nvSpPr>
        <p:spPr>
          <a:xfrm>
            <a:off x="173088" y="4396972"/>
            <a:ext cx="1810111" cy="461665"/>
          </a:xfrm>
          <a:prstGeom prst="rect">
            <a:avLst/>
          </a:prstGeom>
        </p:spPr>
        <p:txBody>
          <a:bodyPr wrap="none">
            <a:spAutoFit/>
          </a:bodyPr>
          <a:lstStyle/>
          <a:p>
            <a:r>
              <a:rPr kumimoji="1" lang="en-US" altLang="ja-JP" sz="2400" b="1" dirty="0">
                <a:solidFill>
                  <a:srgbClr val="7F0F35"/>
                </a:solidFill>
                <a:cs typeface="Arial" panose="020B0604020202020204" pitchFamily="34" charset="0"/>
              </a:rPr>
              <a:t>Campus Asia</a:t>
            </a:r>
          </a:p>
        </p:txBody>
      </p:sp>
      <p:sp>
        <p:nvSpPr>
          <p:cNvPr id="8" name="テキスト ボックス 7">
            <a:extLst>
              <a:ext uri="{FF2B5EF4-FFF2-40B4-BE49-F238E27FC236}">
                <a16:creationId xmlns:a16="http://schemas.microsoft.com/office/drawing/2014/main" id="{696F3543-4243-E64C-9F9F-FFCB5A854346}"/>
              </a:ext>
            </a:extLst>
          </p:cNvPr>
          <p:cNvSpPr txBox="1"/>
          <p:nvPr/>
        </p:nvSpPr>
        <p:spPr>
          <a:xfrm>
            <a:off x="11353800" y="1028922"/>
            <a:ext cx="1026243" cy="400110"/>
          </a:xfrm>
          <a:prstGeom prst="rect">
            <a:avLst/>
          </a:prstGeom>
          <a:noFill/>
        </p:spPr>
        <p:txBody>
          <a:bodyPr wrap="none" rtlCol="0">
            <a:spAutoFit/>
          </a:bodyPr>
          <a:lstStyle/>
          <a:p>
            <a:r>
              <a:rPr kumimoji="1" lang="en-US" altLang="ja-JP" sz="2000" dirty="0">
                <a:solidFill>
                  <a:srgbClr val="0070C0"/>
                </a:solidFill>
              </a:rPr>
              <a:t>IEICES</a:t>
            </a:r>
            <a:endParaRPr kumimoji="1" lang="ja-JP" altLang="en-US" sz="2000" dirty="0">
              <a:solidFill>
                <a:srgbClr val="0070C0"/>
              </a:solidFill>
            </a:endParaRPr>
          </a:p>
        </p:txBody>
      </p:sp>
      <p:sp>
        <p:nvSpPr>
          <p:cNvPr id="7" name="テキスト ボックス 6">
            <a:extLst>
              <a:ext uri="{FF2B5EF4-FFF2-40B4-BE49-F238E27FC236}">
                <a16:creationId xmlns:a16="http://schemas.microsoft.com/office/drawing/2014/main" id="{5B1CC620-F65F-FF40-BF02-1AF76E07EAE3}"/>
              </a:ext>
            </a:extLst>
          </p:cNvPr>
          <p:cNvSpPr txBox="1"/>
          <p:nvPr/>
        </p:nvSpPr>
        <p:spPr>
          <a:xfrm>
            <a:off x="1199457" y="2705777"/>
            <a:ext cx="6264696" cy="523220"/>
          </a:xfrm>
          <a:prstGeom prst="rect">
            <a:avLst/>
          </a:prstGeom>
          <a:noFill/>
        </p:spPr>
        <p:txBody>
          <a:bodyPr wrap="square" rtlCol="0">
            <a:spAutoFit/>
          </a:bodyPr>
          <a:lstStyle/>
          <a:p>
            <a:pPr marL="90488" indent="-90488"/>
            <a:r>
              <a:rPr kumimoji="1" lang="en-US" altLang="ja-JP" sz="1400" dirty="0">
                <a:solidFill>
                  <a:srgbClr val="7F0F35"/>
                </a:solidFill>
                <a:cs typeface="Arial" panose="020B0604020202020204" pitchFamily="34" charset="0"/>
              </a:rPr>
              <a:t>*Scholarship from The </a:t>
            </a:r>
            <a:r>
              <a:rPr lang="en" altLang="ja-JP" sz="1400" dirty="0">
                <a:solidFill>
                  <a:srgbClr val="7F0F35"/>
                </a:solidFill>
                <a:cs typeface="Arial" panose="020B0604020202020204" pitchFamily="34" charset="0"/>
              </a:rPr>
              <a:t>Ministry of Education</a:t>
            </a:r>
            <a:r>
              <a:rPr lang="en-US" altLang="ja-JP" sz="1400" dirty="0">
                <a:solidFill>
                  <a:srgbClr val="7F0F35"/>
                </a:solidFill>
                <a:cs typeface="Arial" panose="020B0604020202020204" pitchFamily="34" charset="0"/>
              </a:rPr>
              <a:t>,</a:t>
            </a:r>
            <a:r>
              <a:rPr lang="en" altLang="ja-JP" sz="1400" dirty="0">
                <a:solidFill>
                  <a:srgbClr val="7F0F35"/>
                </a:solidFill>
                <a:cs typeface="Arial" panose="020B0604020202020204" pitchFamily="34" charset="0"/>
              </a:rPr>
              <a:t> Culture</a:t>
            </a:r>
            <a:r>
              <a:rPr lang="en-US" altLang="ja-JP" sz="1400" dirty="0">
                <a:solidFill>
                  <a:srgbClr val="7F0F35"/>
                </a:solidFill>
                <a:cs typeface="Arial" panose="020B0604020202020204" pitchFamily="34" charset="0"/>
              </a:rPr>
              <a:t>,</a:t>
            </a:r>
            <a:r>
              <a:rPr lang="en" altLang="ja-JP" sz="1400" dirty="0">
                <a:solidFill>
                  <a:srgbClr val="7F0F35"/>
                </a:solidFill>
                <a:cs typeface="Arial" panose="020B0604020202020204" pitchFamily="34" charset="0"/>
              </a:rPr>
              <a:t> Sports</a:t>
            </a:r>
            <a:r>
              <a:rPr lang="en-US" altLang="ja-JP" sz="1400" dirty="0">
                <a:solidFill>
                  <a:srgbClr val="7F0F35"/>
                </a:solidFill>
                <a:cs typeface="Arial" panose="020B0604020202020204" pitchFamily="34" charset="0"/>
              </a:rPr>
              <a:t>,</a:t>
            </a:r>
            <a:r>
              <a:rPr lang="en" altLang="ja-JP" sz="1400" dirty="0">
                <a:solidFill>
                  <a:srgbClr val="7F0F35"/>
                </a:solidFill>
                <a:cs typeface="Arial" panose="020B0604020202020204" pitchFamily="34" charset="0"/>
              </a:rPr>
              <a:t> Science and Technology, Japan</a:t>
            </a:r>
            <a:r>
              <a:rPr kumimoji="1" lang="en-US" altLang="ja-JP" sz="1400" dirty="0">
                <a:solidFill>
                  <a:srgbClr val="7F0F35"/>
                </a:solidFill>
                <a:cs typeface="Arial" panose="020B0604020202020204" pitchFamily="34" charset="0"/>
              </a:rPr>
              <a:t>. Limited to middle east and north African students.</a:t>
            </a:r>
            <a:endParaRPr kumimoji="1" lang="ja-JP" altLang="en-US" sz="1400" dirty="0">
              <a:solidFill>
                <a:srgbClr val="7F0F35"/>
              </a:solidFill>
              <a:cs typeface="Arial" panose="020B0604020202020204" pitchFamily="34" charset="0"/>
            </a:endParaRPr>
          </a:p>
        </p:txBody>
      </p:sp>
      <p:pic>
        <p:nvPicPr>
          <p:cNvPr id="20" name="図 19">
            <a:extLst>
              <a:ext uri="{FF2B5EF4-FFF2-40B4-BE49-F238E27FC236}">
                <a16:creationId xmlns:a16="http://schemas.microsoft.com/office/drawing/2014/main" id="{670E70B8-4E7C-274B-963B-14A8D996EBC5}"/>
              </a:ext>
            </a:extLst>
          </p:cNvPr>
          <p:cNvPicPr>
            <a:picLocks noChangeAspect="1"/>
          </p:cNvPicPr>
          <p:nvPr/>
        </p:nvPicPr>
        <p:blipFill>
          <a:blip r:embed="rId4"/>
          <a:stretch>
            <a:fillRect/>
          </a:stretch>
        </p:blipFill>
        <p:spPr>
          <a:xfrm>
            <a:off x="7024151" y="3600841"/>
            <a:ext cx="5118100" cy="2616200"/>
          </a:xfrm>
          <a:prstGeom prst="rect">
            <a:avLst/>
          </a:prstGeom>
        </p:spPr>
      </p:pic>
    </p:spTree>
    <p:extLst>
      <p:ext uri="{BB962C8B-B14F-4D97-AF65-F5344CB8AC3E}">
        <p14:creationId xmlns:p14="http://schemas.microsoft.com/office/powerpoint/2010/main" val="387361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IEI program</a:t>
            </a:r>
          </a:p>
        </p:txBody>
      </p:sp>
      <p:sp>
        <p:nvSpPr>
          <p:cNvPr id="3" name="Content Placeholder 2"/>
          <p:cNvSpPr>
            <a:spLocks noGrp="1"/>
          </p:cNvSpPr>
          <p:nvPr>
            <p:ph idx="1"/>
          </p:nvPr>
        </p:nvSpPr>
        <p:spPr/>
        <p:txBody>
          <a:bodyPr/>
          <a:lstStyle/>
          <a:p>
            <a:r>
              <a:rPr lang="en-US" dirty="0"/>
              <a:t>Intellectual Exchange and Innovation Program</a:t>
            </a:r>
          </a:p>
          <a:p>
            <a:r>
              <a:rPr lang="en-US" dirty="0"/>
              <a:t>Exclusively Ph.D. program</a:t>
            </a:r>
          </a:p>
          <a:p>
            <a:r>
              <a:rPr lang="en-US" dirty="0"/>
              <a:t>MEXT scholarship or self-financed</a:t>
            </a:r>
          </a:p>
          <a:p>
            <a:r>
              <a:rPr lang="en-US" dirty="0"/>
              <a:t>Starts in October</a:t>
            </a:r>
          </a:p>
          <a:p>
            <a:endParaRPr lang="en-US" dirty="0"/>
          </a:p>
        </p:txBody>
      </p:sp>
      <p:sp>
        <p:nvSpPr>
          <p:cNvPr id="4" name="Rectangle 3"/>
          <p:cNvSpPr/>
          <p:nvPr/>
        </p:nvSpPr>
        <p:spPr>
          <a:xfrm>
            <a:off x="4800599" y="5153710"/>
            <a:ext cx="7096125" cy="369332"/>
          </a:xfrm>
          <a:prstGeom prst="rect">
            <a:avLst/>
          </a:prstGeom>
        </p:spPr>
        <p:txBody>
          <a:bodyPr wrap="square">
            <a:spAutoFit/>
          </a:bodyPr>
          <a:lstStyle/>
          <a:p>
            <a:r>
              <a:rPr lang="en-US" dirty="0"/>
              <a:t>https://www.tj.kyushu-u.ac.jp/en/igses/c_education/iei_doctor.php</a:t>
            </a:r>
          </a:p>
        </p:txBody>
      </p:sp>
      <p:grpSp>
        <p:nvGrpSpPr>
          <p:cNvPr id="7" name="Group 6"/>
          <p:cNvGrpSpPr/>
          <p:nvPr/>
        </p:nvGrpSpPr>
        <p:grpSpPr>
          <a:xfrm>
            <a:off x="911634" y="3485817"/>
            <a:ext cx="5843453" cy="1074168"/>
            <a:chOff x="1905000" y="2034540"/>
            <a:chExt cx="3979450" cy="731520"/>
          </a:xfrm>
        </p:grpSpPr>
        <p:sp>
          <p:nvSpPr>
            <p:cNvPr id="8" name="Rectangle 7"/>
            <p:cNvSpPr/>
            <p:nvPr/>
          </p:nvSpPr>
          <p:spPr>
            <a:xfrm>
              <a:off x="1905000" y="2034540"/>
              <a:ext cx="3979450"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1905000" y="2043406"/>
              <a:ext cx="3968473" cy="722654"/>
            </a:xfrm>
            <a:prstGeom prst="rect">
              <a:avLst/>
            </a:prstGeom>
          </p:spPr>
        </p:pic>
      </p:grpSp>
      <p:pic>
        <p:nvPicPr>
          <p:cNvPr id="10" name="Picture 9"/>
          <p:cNvPicPr>
            <a:picLocks noChangeAspect="1"/>
          </p:cNvPicPr>
          <p:nvPr/>
        </p:nvPicPr>
        <p:blipFill>
          <a:blip r:embed="rId3"/>
          <a:stretch>
            <a:fillRect/>
          </a:stretch>
        </p:blipFill>
        <p:spPr>
          <a:xfrm>
            <a:off x="8101804" y="1249363"/>
            <a:ext cx="3046412" cy="3206750"/>
          </a:xfrm>
          <a:prstGeom prst="rect">
            <a:avLst/>
          </a:prstGeom>
        </p:spPr>
      </p:pic>
      <p:sp>
        <p:nvSpPr>
          <p:cNvPr id="11" name="Footer Placeholder 10">
            <a:extLst>
              <a:ext uri="{FF2B5EF4-FFF2-40B4-BE49-F238E27FC236}">
                <a16:creationId xmlns:a16="http://schemas.microsoft.com/office/drawing/2014/main" id="{E7B5E7E9-CA5B-4EB3-991C-A7531F2BA436}"/>
              </a:ext>
            </a:extLst>
          </p:cNvPr>
          <p:cNvSpPr>
            <a:spLocks noGrp="1"/>
          </p:cNvSpPr>
          <p:nvPr>
            <p:ph type="ftr" sz="quarter" idx="11"/>
          </p:nvPr>
        </p:nvSpPr>
        <p:spPr/>
        <p:txBody>
          <a:bodyPr/>
          <a:lstStyle/>
          <a:p>
            <a:r>
              <a:rPr lang="en-US"/>
              <a:t>Webinář o studiu v Japonsku na Kyushu University</a:t>
            </a:r>
            <a:endParaRPr lang="en-US" dirty="0"/>
          </a:p>
        </p:txBody>
      </p:sp>
      <p:sp>
        <p:nvSpPr>
          <p:cNvPr id="5" name="Date Placeholder 4">
            <a:extLst>
              <a:ext uri="{FF2B5EF4-FFF2-40B4-BE49-F238E27FC236}">
                <a16:creationId xmlns:a16="http://schemas.microsoft.com/office/drawing/2014/main" id="{5EE67B66-3A47-4F81-9EE3-0AB58939F542}"/>
              </a:ext>
            </a:extLst>
          </p:cNvPr>
          <p:cNvSpPr>
            <a:spLocks noGrp="1"/>
          </p:cNvSpPr>
          <p:nvPr>
            <p:ph type="dt" sz="half" idx="10"/>
          </p:nvPr>
        </p:nvSpPr>
        <p:spPr/>
        <p:txBody>
          <a:bodyPr/>
          <a:lstStyle/>
          <a:p>
            <a:r>
              <a:rPr lang="en-US"/>
              <a:t>18. 5. 2021</a:t>
            </a:r>
            <a:endParaRPr lang="en-US" dirty="0"/>
          </a:p>
        </p:txBody>
      </p:sp>
      <p:sp>
        <p:nvSpPr>
          <p:cNvPr id="6" name="Slide Number Placeholder 5">
            <a:extLst>
              <a:ext uri="{FF2B5EF4-FFF2-40B4-BE49-F238E27FC236}">
                <a16:creationId xmlns:a16="http://schemas.microsoft.com/office/drawing/2014/main" id="{745415CE-7E34-48E8-9468-1BD4B2B1B795}"/>
              </a:ext>
            </a:extLst>
          </p:cNvPr>
          <p:cNvSpPr>
            <a:spLocks noGrp="1"/>
          </p:cNvSpPr>
          <p:nvPr>
            <p:ph type="sldNum" sz="quarter" idx="12"/>
          </p:nvPr>
        </p:nvSpPr>
        <p:spPr/>
        <p:txBody>
          <a:bodyPr/>
          <a:lstStyle/>
          <a:p>
            <a:fld id="{00222977-07F0-43A6-A277-6FF5B4151210}" type="slidenum">
              <a:rPr lang="en-US" smtClean="0"/>
              <a:pPr/>
              <a:t>22</a:t>
            </a:fld>
            <a:endParaRPr lang="en-US"/>
          </a:p>
        </p:txBody>
      </p:sp>
    </p:spTree>
    <p:extLst>
      <p:ext uri="{BB962C8B-B14F-4D97-AF65-F5344CB8AC3E}">
        <p14:creationId xmlns:p14="http://schemas.microsoft.com/office/powerpoint/2010/main" val="2362140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2599-0456-44BA-A676-BDD664037FF6}"/>
              </a:ext>
            </a:extLst>
          </p:cNvPr>
          <p:cNvSpPr>
            <a:spLocks noGrp="1"/>
          </p:cNvSpPr>
          <p:nvPr>
            <p:ph type="title"/>
          </p:nvPr>
        </p:nvSpPr>
        <p:spPr/>
        <p:txBody>
          <a:bodyPr/>
          <a:lstStyle/>
          <a:p>
            <a:r>
              <a:rPr lang="cs-CZ" dirty="0"/>
              <a:t>Obsah webináře</a:t>
            </a:r>
            <a:endParaRPr lang="en-GB" dirty="0"/>
          </a:p>
        </p:txBody>
      </p:sp>
      <p:sp>
        <p:nvSpPr>
          <p:cNvPr id="3" name="Content Placeholder 2">
            <a:extLst>
              <a:ext uri="{FF2B5EF4-FFF2-40B4-BE49-F238E27FC236}">
                <a16:creationId xmlns:a16="http://schemas.microsoft.com/office/drawing/2014/main" id="{72F43CF4-2F6D-42D4-8D2D-9D7F28D135B0}"/>
              </a:ext>
            </a:extLst>
          </p:cNvPr>
          <p:cNvSpPr>
            <a:spLocks noGrp="1"/>
          </p:cNvSpPr>
          <p:nvPr>
            <p:ph idx="1"/>
          </p:nvPr>
        </p:nvSpPr>
        <p:spPr>
          <a:xfrm>
            <a:off x="695324" y="1304925"/>
            <a:ext cx="7383274" cy="4457700"/>
          </a:xfrm>
        </p:spPr>
        <p:txBody>
          <a:bodyPr>
            <a:normAutofit fontScale="92500" lnSpcReduction="10000"/>
          </a:bodyPr>
          <a:lstStyle/>
          <a:p>
            <a:pPr marL="0" indent="0">
              <a:buNone/>
            </a:pPr>
            <a:r>
              <a:rPr lang="cs-CZ" b="1" dirty="0">
                <a:solidFill>
                  <a:schemeClr val="bg1">
                    <a:lumMod val="85000"/>
                  </a:schemeClr>
                </a:solidFill>
              </a:rPr>
              <a:t>Úvodem</a:t>
            </a:r>
          </a:p>
          <a:p>
            <a:pPr marL="514350" indent="-514350">
              <a:buFont typeface="+mj-lt"/>
              <a:buAutoNum type="arabicPeriod"/>
            </a:pPr>
            <a:r>
              <a:rPr lang="cs-CZ" dirty="0">
                <a:solidFill>
                  <a:schemeClr val="bg1">
                    <a:lumMod val="85000"/>
                  </a:schemeClr>
                </a:solidFill>
              </a:rPr>
              <a:t>Představení </a:t>
            </a:r>
            <a:r>
              <a:rPr lang="cs-CZ" dirty="0" err="1">
                <a:solidFill>
                  <a:schemeClr val="bg1">
                    <a:lumMod val="85000"/>
                  </a:schemeClr>
                </a:solidFill>
              </a:rPr>
              <a:t>Kyushu</a:t>
            </a:r>
            <a:r>
              <a:rPr lang="cs-CZ" dirty="0">
                <a:solidFill>
                  <a:schemeClr val="bg1">
                    <a:lumMod val="85000"/>
                  </a:schemeClr>
                </a:solidFill>
              </a:rPr>
              <a:t> University</a:t>
            </a:r>
          </a:p>
          <a:p>
            <a:pPr marL="514350" indent="-514350">
              <a:buFont typeface="+mj-lt"/>
              <a:buAutoNum type="arabicPeriod"/>
            </a:pPr>
            <a:r>
              <a:rPr lang="cs-CZ" dirty="0">
                <a:solidFill>
                  <a:schemeClr val="bg1">
                    <a:lumMod val="85000"/>
                  </a:schemeClr>
                </a:solidFill>
              </a:rPr>
              <a:t>Co je to IGSES a co tam děláme?</a:t>
            </a:r>
          </a:p>
          <a:p>
            <a:pPr marL="0" indent="0">
              <a:buNone/>
            </a:pPr>
            <a:r>
              <a:rPr lang="cs-CZ" b="1" dirty="0"/>
              <a:t>Co se nabízí</a:t>
            </a:r>
          </a:p>
          <a:p>
            <a:pPr marL="514350" indent="-514350">
              <a:buFont typeface="+mj-lt"/>
              <a:buAutoNum type="arabicPeriod" startAt="3"/>
            </a:pPr>
            <a:r>
              <a:rPr lang="cs-CZ" dirty="0">
                <a:solidFill>
                  <a:schemeClr val="bg1">
                    <a:lumMod val="85000"/>
                  </a:schemeClr>
                </a:solidFill>
              </a:rPr>
              <a:t>Jaké jsou možnosti stáží a stipendií z Japonské strany?</a:t>
            </a:r>
          </a:p>
          <a:p>
            <a:pPr marL="514350" indent="-514350">
              <a:buFont typeface="+mj-lt"/>
              <a:buAutoNum type="arabicPeriod" startAt="3"/>
            </a:pPr>
            <a:r>
              <a:rPr lang="cs-CZ" dirty="0"/>
              <a:t>Jak si vybrat laboratoř?</a:t>
            </a:r>
          </a:p>
          <a:p>
            <a:pPr marL="0" indent="0">
              <a:buNone/>
            </a:pPr>
            <a:r>
              <a:rPr lang="cs-CZ" b="1" dirty="0">
                <a:solidFill>
                  <a:schemeClr val="bg1">
                    <a:lumMod val="85000"/>
                  </a:schemeClr>
                </a:solidFill>
              </a:rPr>
              <a:t>Praktické vědět</a:t>
            </a:r>
          </a:p>
          <a:p>
            <a:pPr marL="514350" indent="-514350">
              <a:buFont typeface="+mj-lt"/>
              <a:buAutoNum type="arabicPeriod" startAt="5"/>
            </a:pPr>
            <a:r>
              <a:rPr lang="cs-CZ" dirty="0">
                <a:solidFill>
                  <a:schemeClr val="bg1">
                    <a:lumMod val="85000"/>
                  </a:schemeClr>
                </a:solidFill>
              </a:rPr>
              <a:t>Jak se žije na </a:t>
            </a:r>
            <a:r>
              <a:rPr lang="cs-CZ" dirty="0" err="1">
                <a:solidFill>
                  <a:schemeClr val="bg1">
                    <a:lumMod val="85000"/>
                  </a:schemeClr>
                </a:solidFill>
              </a:rPr>
              <a:t>Kyushu</a:t>
            </a:r>
            <a:r>
              <a:rPr lang="cs-CZ" dirty="0">
                <a:solidFill>
                  <a:schemeClr val="bg1">
                    <a:lumMod val="85000"/>
                  </a:schemeClr>
                </a:solidFill>
              </a:rPr>
              <a:t> University?</a:t>
            </a:r>
          </a:p>
          <a:p>
            <a:pPr marL="514350" indent="-514350">
              <a:buFont typeface="+mj-lt"/>
              <a:buAutoNum type="arabicPeriod" startAt="5"/>
            </a:pPr>
            <a:r>
              <a:rPr lang="cs-CZ" dirty="0">
                <a:solidFill>
                  <a:schemeClr val="bg1">
                    <a:lumMod val="85000"/>
                  </a:schemeClr>
                </a:solidFill>
              </a:rPr>
              <a:t>Trochu o Japonsku a Japoncích</a:t>
            </a:r>
          </a:p>
          <a:p>
            <a:endParaRPr lang="en-GB" dirty="0"/>
          </a:p>
        </p:txBody>
      </p:sp>
      <p:sp>
        <p:nvSpPr>
          <p:cNvPr id="4" name="Footer Placeholder 3">
            <a:extLst>
              <a:ext uri="{FF2B5EF4-FFF2-40B4-BE49-F238E27FC236}">
                <a16:creationId xmlns:a16="http://schemas.microsoft.com/office/drawing/2014/main" id="{1A86F988-EF44-4D41-B5F5-773461445282}"/>
              </a:ext>
            </a:extLst>
          </p:cNvPr>
          <p:cNvSpPr>
            <a:spLocks noGrp="1"/>
          </p:cNvSpPr>
          <p:nvPr>
            <p:ph type="ftr" sz="quarter" idx="11"/>
          </p:nvPr>
        </p:nvSpPr>
        <p:spPr/>
        <p:txBody>
          <a:bodyPr/>
          <a:lstStyle/>
          <a:p>
            <a:r>
              <a:rPr lang="en-US"/>
              <a:t>Webinář o studiu v Japonsku na Kyushu University</a:t>
            </a:r>
            <a:endParaRPr lang="en-US" dirty="0"/>
          </a:p>
        </p:txBody>
      </p:sp>
      <p:pic>
        <p:nvPicPr>
          <p:cNvPr id="5" name="Picture 4">
            <a:extLst>
              <a:ext uri="{FF2B5EF4-FFF2-40B4-BE49-F238E27FC236}">
                <a16:creationId xmlns:a16="http://schemas.microsoft.com/office/drawing/2014/main" id="{6C8BBCE3-1488-48A3-AC0F-0B01FA0AB024}"/>
              </a:ext>
            </a:extLst>
          </p:cNvPr>
          <p:cNvPicPr>
            <a:picLocks noChangeAspect="1"/>
          </p:cNvPicPr>
          <p:nvPr/>
        </p:nvPicPr>
        <p:blipFill>
          <a:blip r:embed="rId2"/>
          <a:stretch>
            <a:fillRect/>
          </a:stretch>
        </p:blipFill>
        <p:spPr>
          <a:xfrm>
            <a:off x="8450264" y="1443327"/>
            <a:ext cx="3046412" cy="3206750"/>
          </a:xfrm>
          <a:prstGeom prst="rect">
            <a:avLst/>
          </a:prstGeom>
        </p:spPr>
      </p:pic>
      <p:sp>
        <p:nvSpPr>
          <p:cNvPr id="6" name="Date Placeholder 5">
            <a:extLst>
              <a:ext uri="{FF2B5EF4-FFF2-40B4-BE49-F238E27FC236}">
                <a16:creationId xmlns:a16="http://schemas.microsoft.com/office/drawing/2014/main" id="{CF089F52-45DB-4FD1-B9D4-20EF885CF12F}"/>
              </a:ext>
            </a:extLst>
          </p:cNvPr>
          <p:cNvSpPr>
            <a:spLocks noGrp="1"/>
          </p:cNvSpPr>
          <p:nvPr>
            <p:ph type="dt" sz="half" idx="10"/>
          </p:nvPr>
        </p:nvSpPr>
        <p:spPr/>
        <p:txBody>
          <a:bodyPr/>
          <a:lstStyle/>
          <a:p>
            <a:r>
              <a:rPr lang="en-US"/>
              <a:t>18. 5. 2021</a:t>
            </a:r>
            <a:endParaRPr lang="en-US" dirty="0"/>
          </a:p>
        </p:txBody>
      </p:sp>
      <p:sp>
        <p:nvSpPr>
          <p:cNvPr id="7" name="Slide Number Placeholder 6">
            <a:extLst>
              <a:ext uri="{FF2B5EF4-FFF2-40B4-BE49-F238E27FC236}">
                <a16:creationId xmlns:a16="http://schemas.microsoft.com/office/drawing/2014/main" id="{298CBFCE-858D-4CEE-B9AA-F4950FFD340C}"/>
              </a:ext>
            </a:extLst>
          </p:cNvPr>
          <p:cNvSpPr>
            <a:spLocks noGrp="1"/>
          </p:cNvSpPr>
          <p:nvPr>
            <p:ph type="sldNum" sz="quarter" idx="12"/>
          </p:nvPr>
        </p:nvSpPr>
        <p:spPr/>
        <p:txBody>
          <a:bodyPr/>
          <a:lstStyle/>
          <a:p>
            <a:fld id="{00222977-07F0-43A6-A277-6FF5B4151210}" type="slidenum">
              <a:rPr lang="en-US" smtClean="0"/>
              <a:pPr/>
              <a:t>23</a:t>
            </a:fld>
            <a:endParaRPr lang="en-US"/>
          </a:p>
        </p:txBody>
      </p:sp>
    </p:spTree>
    <p:extLst>
      <p:ext uri="{BB962C8B-B14F-4D97-AF65-F5344CB8AC3E}">
        <p14:creationId xmlns:p14="http://schemas.microsoft.com/office/powerpoint/2010/main" val="1851658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フリーフォーム 21">
            <a:extLst>
              <a:ext uri="{FF2B5EF4-FFF2-40B4-BE49-F238E27FC236}">
                <a16:creationId xmlns:a16="http://schemas.microsoft.com/office/drawing/2014/main" id="{2B7AC35B-771A-BD43-B91E-3A7EE490E625}"/>
              </a:ext>
            </a:extLst>
          </p:cNvPr>
          <p:cNvSpPr/>
          <p:nvPr/>
        </p:nvSpPr>
        <p:spPr bwMode="auto">
          <a:xfrm rot="10800000">
            <a:off x="3836610" y="611714"/>
            <a:ext cx="8357198" cy="6252635"/>
          </a:xfrm>
          <a:custGeom>
            <a:avLst/>
            <a:gdLst>
              <a:gd name="connsiteX0" fmla="*/ 0 w 9228667"/>
              <a:gd name="connsiteY0" fmla="*/ 8467 h 6282267"/>
              <a:gd name="connsiteX1" fmla="*/ 9228667 w 9228667"/>
              <a:gd name="connsiteY1" fmla="*/ 0 h 6282267"/>
              <a:gd name="connsiteX2" fmla="*/ 3903133 w 9228667"/>
              <a:gd name="connsiteY2" fmla="*/ 6282267 h 6282267"/>
              <a:gd name="connsiteX3" fmla="*/ 0 w 9228667"/>
              <a:gd name="connsiteY3" fmla="*/ 6273800 h 6282267"/>
              <a:gd name="connsiteX4" fmla="*/ 0 w 9228667"/>
              <a:gd name="connsiteY4" fmla="*/ 8467 h 6282267"/>
              <a:gd name="connsiteX0" fmla="*/ 0 w 9228667"/>
              <a:gd name="connsiteY0" fmla="*/ 8467 h 6273801"/>
              <a:gd name="connsiteX1" fmla="*/ 9228667 w 9228667"/>
              <a:gd name="connsiteY1" fmla="*/ 0 h 6273801"/>
              <a:gd name="connsiteX2" fmla="*/ 3903133 w 9228667"/>
              <a:gd name="connsiteY2" fmla="*/ 6273801 h 6273801"/>
              <a:gd name="connsiteX3" fmla="*/ 0 w 9228667"/>
              <a:gd name="connsiteY3" fmla="*/ 6273800 h 6273801"/>
              <a:gd name="connsiteX4" fmla="*/ 0 w 9228667"/>
              <a:gd name="connsiteY4" fmla="*/ 8467 h 6273801"/>
              <a:gd name="connsiteX0" fmla="*/ 0 w 9228667"/>
              <a:gd name="connsiteY0" fmla="*/ 8467 h 6273801"/>
              <a:gd name="connsiteX1" fmla="*/ 9228667 w 9228667"/>
              <a:gd name="connsiteY1" fmla="*/ 0 h 6273801"/>
              <a:gd name="connsiteX2" fmla="*/ 3903133 w 9228667"/>
              <a:gd name="connsiteY2" fmla="*/ 6273801 h 6273801"/>
              <a:gd name="connsiteX3" fmla="*/ 8467 w 9228667"/>
              <a:gd name="connsiteY3" fmla="*/ 6265334 h 6273801"/>
              <a:gd name="connsiteX4" fmla="*/ 0 w 9228667"/>
              <a:gd name="connsiteY4" fmla="*/ 8467 h 6273801"/>
              <a:gd name="connsiteX0" fmla="*/ 0 w 10625116"/>
              <a:gd name="connsiteY0" fmla="*/ 0 h 6265334"/>
              <a:gd name="connsiteX1" fmla="*/ 10625116 w 10625116"/>
              <a:gd name="connsiteY1" fmla="*/ 0 h 6265334"/>
              <a:gd name="connsiteX2" fmla="*/ 3903133 w 10625116"/>
              <a:gd name="connsiteY2" fmla="*/ 6265334 h 6265334"/>
              <a:gd name="connsiteX3" fmla="*/ 8467 w 10625116"/>
              <a:gd name="connsiteY3" fmla="*/ 6256867 h 6265334"/>
              <a:gd name="connsiteX4" fmla="*/ 0 w 10625116"/>
              <a:gd name="connsiteY4" fmla="*/ 0 h 6265334"/>
              <a:gd name="connsiteX0" fmla="*/ 0 w 10625116"/>
              <a:gd name="connsiteY0" fmla="*/ 0 h 6273835"/>
              <a:gd name="connsiteX1" fmla="*/ 10625116 w 10625116"/>
              <a:gd name="connsiteY1" fmla="*/ 0 h 6273835"/>
              <a:gd name="connsiteX2" fmla="*/ 3903133 w 10625116"/>
              <a:gd name="connsiteY2" fmla="*/ 6265334 h 6273835"/>
              <a:gd name="connsiteX3" fmla="*/ 8467 w 10625116"/>
              <a:gd name="connsiteY3" fmla="*/ 6273835 h 6273835"/>
              <a:gd name="connsiteX4" fmla="*/ 0 w 10625116"/>
              <a:gd name="connsiteY4" fmla="*/ 0 h 6273835"/>
              <a:gd name="connsiteX0" fmla="*/ 2299 w 10627415"/>
              <a:gd name="connsiteY0" fmla="*/ 0 h 6265334"/>
              <a:gd name="connsiteX1" fmla="*/ 10627415 w 10627415"/>
              <a:gd name="connsiteY1" fmla="*/ 0 h 6265334"/>
              <a:gd name="connsiteX2" fmla="*/ 3905432 w 10627415"/>
              <a:gd name="connsiteY2" fmla="*/ 6265334 h 6265334"/>
              <a:gd name="connsiteX3" fmla="*/ 0 w 10627415"/>
              <a:gd name="connsiteY3" fmla="*/ 6256868 h 6265334"/>
              <a:gd name="connsiteX4" fmla="*/ 2299 w 10627415"/>
              <a:gd name="connsiteY4" fmla="*/ 0 h 626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7415" h="6265334">
                <a:moveTo>
                  <a:pt x="2299" y="0"/>
                </a:moveTo>
                <a:lnTo>
                  <a:pt x="10627415" y="0"/>
                </a:lnTo>
                <a:lnTo>
                  <a:pt x="3905432" y="6265334"/>
                </a:lnTo>
                <a:lnTo>
                  <a:pt x="0" y="6256868"/>
                </a:lnTo>
                <a:cubicBezTo>
                  <a:pt x="2822" y="4171246"/>
                  <a:pt x="7944" y="2094089"/>
                  <a:pt x="2299" y="0"/>
                </a:cubicBezTo>
                <a:close/>
              </a:path>
            </a:pathLst>
          </a:custGeom>
          <a:gradFill flip="none" rotWithShape="0">
            <a:gsLst>
              <a:gs pos="100000">
                <a:srgbClr val="76D6FF"/>
              </a:gs>
              <a:gs pos="54000">
                <a:schemeClr val="accent5">
                  <a:lumMod val="60000"/>
                  <a:lumOff val="40000"/>
                  <a:tint val="44500"/>
                  <a:satMod val="160000"/>
                  <a:alpha val="26000"/>
                </a:schemeClr>
              </a:gs>
              <a:gs pos="0">
                <a:schemeClr val="bg1">
                  <a:lumMod val="0"/>
                  <a:lumOff val="100000"/>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21" name="フリーフォーム 20">
            <a:extLst>
              <a:ext uri="{FF2B5EF4-FFF2-40B4-BE49-F238E27FC236}">
                <a16:creationId xmlns:a16="http://schemas.microsoft.com/office/drawing/2014/main" id="{6011B8F8-64C3-3C49-BCA7-819CCDCFF941}"/>
              </a:ext>
            </a:extLst>
          </p:cNvPr>
          <p:cNvSpPr/>
          <p:nvPr/>
        </p:nvSpPr>
        <p:spPr bwMode="auto">
          <a:xfrm>
            <a:off x="0" y="592666"/>
            <a:ext cx="9228667" cy="6265334"/>
          </a:xfrm>
          <a:custGeom>
            <a:avLst/>
            <a:gdLst>
              <a:gd name="connsiteX0" fmla="*/ 0 w 9228667"/>
              <a:gd name="connsiteY0" fmla="*/ 8467 h 6282267"/>
              <a:gd name="connsiteX1" fmla="*/ 9228667 w 9228667"/>
              <a:gd name="connsiteY1" fmla="*/ 0 h 6282267"/>
              <a:gd name="connsiteX2" fmla="*/ 3903133 w 9228667"/>
              <a:gd name="connsiteY2" fmla="*/ 6282267 h 6282267"/>
              <a:gd name="connsiteX3" fmla="*/ 0 w 9228667"/>
              <a:gd name="connsiteY3" fmla="*/ 6273800 h 6282267"/>
              <a:gd name="connsiteX4" fmla="*/ 0 w 9228667"/>
              <a:gd name="connsiteY4" fmla="*/ 8467 h 6282267"/>
              <a:gd name="connsiteX0" fmla="*/ 0 w 9228667"/>
              <a:gd name="connsiteY0" fmla="*/ 8467 h 6273801"/>
              <a:gd name="connsiteX1" fmla="*/ 9228667 w 9228667"/>
              <a:gd name="connsiteY1" fmla="*/ 0 h 6273801"/>
              <a:gd name="connsiteX2" fmla="*/ 3903133 w 9228667"/>
              <a:gd name="connsiteY2" fmla="*/ 6273801 h 6273801"/>
              <a:gd name="connsiteX3" fmla="*/ 0 w 9228667"/>
              <a:gd name="connsiteY3" fmla="*/ 6273800 h 6273801"/>
              <a:gd name="connsiteX4" fmla="*/ 0 w 9228667"/>
              <a:gd name="connsiteY4" fmla="*/ 8467 h 6273801"/>
              <a:gd name="connsiteX0" fmla="*/ 0 w 9228667"/>
              <a:gd name="connsiteY0" fmla="*/ 8467 h 6273801"/>
              <a:gd name="connsiteX1" fmla="*/ 9228667 w 9228667"/>
              <a:gd name="connsiteY1" fmla="*/ 0 h 6273801"/>
              <a:gd name="connsiteX2" fmla="*/ 3903133 w 9228667"/>
              <a:gd name="connsiteY2" fmla="*/ 6273801 h 6273801"/>
              <a:gd name="connsiteX3" fmla="*/ 8467 w 9228667"/>
              <a:gd name="connsiteY3" fmla="*/ 6265334 h 6273801"/>
              <a:gd name="connsiteX4" fmla="*/ 0 w 9228667"/>
              <a:gd name="connsiteY4" fmla="*/ 8467 h 6273801"/>
              <a:gd name="connsiteX0" fmla="*/ 0 w 9228667"/>
              <a:gd name="connsiteY0" fmla="*/ 8467 h 6273801"/>
              <a:gd name="connsiteX1" fmla="*/ 9228667 w 9228667"/>
              <a:gd name="connsiteY1" fmla="*/ 0 h 6273801"/>
              <a:gd name="connsiteX2" fmla="*/ 3903133 w 9228667"/>
              <a:gd name="connsiteY2" fmla="*/ 6273801 h 6273801"/>
              <a:gd name="connsiteX3" fmla="*/ 8467 w 9228667"/>
              <a:gd name="connsiteY3" fmla="*/ 6265334 h 6273801"/>
              <a:gd name="connsiteX4" fmla="*/ 0 w 9228667"/>
              <a:gd name="connsiteY4" fmla="*/ 8467 h 6273801"/>
              <a:gd name="connsiteX0" fmla="*/ 0 w 9228667"/>
              <a:gd name="connsiteY0" fmla="*/ 0 h 6265334"/>
              <a:gd name="connsiteX1" fmla="*/ 9228667 w 9228667"/>
              <a:gd name="connsiteY1" fmla="*/ 0 h 6265334"/>
              <a:gd name="connsiteX2" fmla="*/ 3903133 w 9228667"/>
              <a:gd name="connsiteY2" fmla="*/ 6265334 h 6265334"/>
              <a:gd name="connsiteX3" fmla="*/ 8467 w 9228667"/>
              <a:gd name="connsiteY3" fmla="*/ 6256867 h 6265334"/>
              <a:gd name="connsiteX4" fmla="*/ 0 w 9228667"/>
              <a:gd name="connsiteY4" fmla="*/ 0 h 626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667" h="6265334">
                <a:moveTo>
                  <a:pt x="0" y="0"/>
                </a:moveTo>
                <a:lnTo>
                  <a:pt x="9228667" y="0"/>
                </a:lnTo>
                <a:lnTo>
                  <a:pt x="3903133" y="6265334"/>
                </a:lnTo>
                <a:lnTo>
                  <a:pt x="8467" y="6256867"/>
                </a:lnTo>
                <a:cubicBezTo>
                  <a:pt x="11289" y="4171245"/>
                  <a:pt x="5645" y="2094089"/>
                  <a:pt x="0" y="0"/>
                </a:cubicBezTo>
                <a:close/>
              </a:path>
            </a:pathLst>
          </a:custGeom>
          <a:gradFill flip="none" rotWithShape="0">
            <a:gsLst>
              <a:gs pos="0">
                <a:schemeClr val="accent5">
                  <a:tint val="66000"/>
                  <a:satMod val="160000"/>
                  <a:lumMod val="94000"/>
                  <a:lumOff val="6000"/>
                </a:schemeClr>
              </a:gs>
              <a:gs pos="45000">
                <a:schemeClr val="accent5">
                  <a:lumMod val="60000"/>
                  <a:lumOff val="40000"/>
                  <a:tint val="44500"/>
                  <a:satMod val="160000"/>
                  <a:alpha val="26000"/>
                </a:schemeClr>
              </a:gs>
              <a:gs pos="100000">
                <a:schemeClr val="bg1">
                  <a:lumMod val="58000"/>
                  <a:lumOff val="42000"/>
                  <a:alpha val="4800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9" name="Title 8">
            <a:extLst>
              <a:ext uri="{FF2B5EF4-FFF2-40B4-BE49-F238E27FC236}">
                <a16:creationId xmlns:a16="http://schemas.microsoft.com/office/drawing/2014/main" id="{8B019FEF-20FF-44C8-BBB1-052BD659E61A}"/>
              </a:ext>
            </a:extLst>
          </p:cNvPr>
          <p:cNvSpPr>
            <a:spLocks noGrp="1"/>
          </p:cNvSpPr>
          <p:nvPr>
            <p:ph type="title"/>
          </p:nvPr>
        </p:nvSpPr>
        <p:spPr/>
        <p:txBody>
          <a:bodyPr>
            <a:normAutofit/>
          </a:bodyPr>
          <a:lstStyle/>
          <a:p>
            <a:r>
              <a:rPr lang="en-GB" dirty="0"/>
              <a:t>Researches in IGSES</a:t>
            </a:r>
          </a:p>
        </p:txBody>
      </p:sp>
      <p:sp>
        <p:nvSpPr>
          <p:cNvPr id="2" name="スライド番号プレースホルダー 1">
            <a:extLst>
              <a:ext uri="{FF2B5EF4-FFF2-40B4-BE49-F238E27FC236}">
                <a16:creationId xmlns:a16="http://schemas.microsoft.com/office/drawing/2014/main" id="{11C9D68C-D521-6E4C-9D6A-39869B370645}"/>
              </a:ext>
            </a:extLst>
          </p:cNvPr>
          <p:cNvSpPr>
            <a:spLocks noGrp="1"/>
          </p:cNvSpPr>
          <p:nvPr>
            <p:ph type="sldNum" sz="quarter" idx="12"/>
          </p:nvPr>
        </p:nvSpPr>
        <p:spPr/>
        <p:txBody>
          <a:bodyPr/>
          <a:lstStyle/>
          <a:p>
            <a:fld id="{1FD94C1B-F7BD-4040-84FF-50AB0CBC53F1}" type="slidenum">
              <a:rPr lang="en-US" altLang="ja-JP" smtClean="0"/>
              <a:pPr/>
              <a:t>24</a:t>
            </a:fld>
            <a:endParaRPr lang="en-US" altLang="ja-JP"/>
          </a:p>
        </p:txBody>
      </p:sp>
      <p:sp>
        <p:nvSpPr>
          <p:cNvPr id="4" name="正方形/長方形 3">
            <a:extLst>
              <a:ext uri="{FF2B5EF4-FFF2-40B4-BE49-F238E27FC236}">
                <a16:creationId xmlns:a16="http://schemas.microsoft.com/office/drawing/2014/main" id="{5DC6CB5D-1B20-1E4F-AFC3-B2B2104DD592}"/>
              </a:ext>
            </a:extLst>
          </p:cNvPr>
          <p:cNvSpPr/>
          <p:nvPr/>
        </p:nvSpPr>
        <p:spPr>
          <a:xfrm>
            <a:off x="151917" y="1243787"/>
            <a:ext cx="4485937" cy="830997"/>
          </a:xfrm>
          <a:prstGeom prst="rect">
            <a:avLst/>
          </a:prstGeom>
        </p:spPr>
        <p:txBody>
          <a:bodyPr wrap="square">
            <a:spAutoFit/>
          </a:bodyPr>
          <a:lstStyle/>
          <a:p>
            <a:r>
              <a:rPr lang="ja-JP" altLang="en-US" sz="2400" b="1" dirty="0">
                <a:solidFill>
                  <a:srgbClr val="7F0F35"/>
                </a:solidFill>
                <a:cs typeface="Arial" panose="020B0604020202020204" pitchFamily="34" charset="0"/>
              </a:rPr>
              <a:t>Science and Engineering of Materials and Devices</a:t>
            </a:r>
          </a:p>
        </p:txBody>
      </p:sp>
      <p:sp>
        <p:nvSpPr>
          <p:cNvPr id="5" name="正方形/長方形 4">
            <a:extLst>
              <a:ext uri="{FF2B5EF4-FFF2-40B4-BE49-F238E27FC236}">
                <a16:creationId xmlns:a16="http://schemas.microsoft.com/office/drawing/2014/main" id="{0C82039C-AF71-0A41-A146-939D0BDAD382}"/>
              </a:ext>
            </a:extLst>
          </p:cNvPr>
          <p:cNvSpPr/>
          <p:nvPr/>
        </p:nvSpPr>
        <p:spPr>
          <a:xfrm>
            <a:off x="7104112" y="6264790"/>
            <a:ext cx="5256584" cy="400110"/>
          </a:xfrm>
          <a:prstGeom prst="rect">
            <a:avLst/>
          </a:prstGeom>
        </p:spPr>
        <p:txBody>
          <a:bodyPr wrap="square">
            <a:spAutoFit/>
          </a:bodyPr>
          <a:lstStyle/>
          <a:p>
            <a:r>
              <a:rPr lang="en" altLang="ja-JP" sz="2000" b="1" dirty="0">
                <a:solidFill>
                  <a:srgbClr val="7F0F35"/>
                </a:solidFill>
                <a:cs typeface="Arial" panose="020B0604020202020204" pitchFamily="34" charset="0"/>
              </a:rPr>
              <a:t>Chemistry and Materials Science</a:t>
            </a:r>
            <a:endParaRPr lang="ja-JP" altLang="en-US" sz="2000" b="1" dirty="0">
              <a:solidFill>
                <a:srgbClr val="7F0F35"/>
              </a:solidFill>
              <a:cs typeface="Arial" panose="020B0604020202020204" pitchFamily="34" charset="0"/>
            </a:endParaRPr>
          </a:p>
        </p:txBody>
      </p:sp>
      <p:sp>
        <p:nvSpPr>
          <p:cNvPr id="6" name="テキスト ボックス 5">
            <a:extLst>
              <a:ext uri="{FF2B5EF4-FFF2-40B4-BE49-F238E27FC236}">
                <a16:creationId xmlns:a16="http://schemas.microsoft.com/office/drawing/2014/main" id="{32D516E2-CB6B-7C40-A905-B8D8840DBF74}"/>
              </a:ext>
            </a:extLst>
          </p:cNvPr>
          <p:cNvSpPr txBox="1"/>
          <p:nvPr/>
        </p:nvSpPr>
        <p:spPr>
          <a:xfrm>
            <a:off x="119336" y="692696"/>
            <a:ext cx="184731" cy="523220"/>
          </a:xfrm>
          <a:prstGeom prst="rect">
            <a:avLst/>
          </a:prstGeom>
          <a:noFill/>
        </p:spPr>
        <p:txBody>
          <a:bodyPr wrap="none" rtlCol="0">
            <a:spAutoFit/>
          </a:bodyPr>
          <a:lstStyle/>
          <a:p>
            <a:endParaRPr kumimoji="1" lang="ja-JP" altLang="en-US" sz="2800" b="1" dirty="0">
              <a:latin typeface="Arial Black" panose="020B0604020202020204" pitchFamily="34" charset="0"/>
              <a:cs typeface="Arial Black" panose="020B0604020202020204" pitchFamily="34" charset="0"/>
            </a:endParaRPr>
          </a:p>
        </p:txBody>
      </p:sp>
      <p:pic>
        <p:nvPicPr>
          <p:cNvPr id="8" name="図 7">
            <a:extLst>
              <a:ext uri="{FF2B5EF4-FFF2-40B4-BE49-F238E27FC236}">
                <a16:creationId xmlns:a16="http://schemas.microsoft.com/office/drawing/2014/main" id="{FF0A8F6C-553B-5741-9592-F526F923CB00}"/>
              </a:ext>
            </a:extLst>
          </p:cNvPr>
          <p:cNvPicPr>
            <a:picLocks noChangeAspect="1"/>
          </p:cNvPicPr>
          <p:nvPr/>
        </p:nvPicPr>
        <p:blipFill>
          <a:blip r:embed="rId3"/>
          <a:stretch>
            <a:fillRect/>
          </a:stretch>
        </p:blipFill>
        <p:spPr>
          <a:xfrm>
            <a:off x="6554005" y="494268"/>
            <a:ext cx="2605716" cy="1580516"/>
          </a:xfrm>
          <a:prstGeom prst="rect">
            <a:avLst/>
          </a:prstGeom>
        </p:spPr>
      </p:pic>
      <p:pic>
        <p:nvPicPr>
          <p:cNvPr id="10" name="図 9" descr="屋内, テーブル, 座る, 作品 が含まれている画像&#10;&#10;自動的に生成された説明">
            <a:extLst>
              <a:ext uri="{FF2B5EF4-FFF2-40B4-BE49-F238E27FC236}">
                <a16:creationId xmlns:a16="http://schemas.microsoft.com/office/drawing/2014/main" id="{65C87272-752A-8A4D-93AD-DA90756158B6}"/>
              </a:ext>
            </a:extLst>
          </p:cNvPr>
          <p:cNvPicPr>
            <a:picLocks noChangeAspect="1"/>
          </p:cNvPicPr>
          <p:nvPr/>
        </p:nvPicPr>
        <p:blipFill>
          <a:blip r:embed="rId4"/>
          <a:stretch>
            <a:fillRect/>
          </a:stretch>
        </p:blipFill>
        <p:spPr>
          <a:xfrm>
            <a:off x="4731978" y="713410"/>
            <a:ext cx="1914104" cy="1672126"/>
          </a:xfrm>
          <a:prstGeom prst="rect">
            <a:avLst/>
          </a:prstGeom>
        </p:spPr>
      </p:pic>
      <p:pic>
        <p:nvPicPr>
          <p:cNvPr id="12" name="図 11" descr="マップ が含まれている画像&#10;&#10;自動的に生成された説明">
            <a:extLst>
              <a:ext uri="{FF2B5EF4-FFF2-40B4-BE49-F238E27FC236}">
                <a16:creationId xmlns:a16="http://schemas.microsoft.com/office/drawing/2014/main" id="{899CF769-0391-EC42-A66C-FE168F34779D}"/>
              </a:ext>
            </a:extLst>
          </p:cNvPr>
          <p:cNvPicPr>
            <a:picLocks noChangeAspect="1"/>
          </p:cNvPicPr>
          <p:nvPr/>
        </p:nvPicPr>
        <p:blipFill>
          <a:blip r:embed="rId5"/>
          <a:stretch>
            <a:fillRect/>
          </a:stretch>
        </p:blipFill>
        <p:spPr>
          <a:xfrm>
            <a:off x="2936634" y="2338313"/>
            <a:ext cx="1856347" cy="2557344"/>
          </a:xfrm>
          <a:prstGeom prst="rect">
            <a:avLst/>
          </a:prstGeom>
        </p:spPr>
      </p:pic>
      <p:pic>
        <p:nvPicPr>
          <p:cNvPr id="16" name="図 15" descr="ダイアグラム&#10;&#10;自動的に生成された説明">
            <a:extLst>
              <a:ext uri="{FF2B5EF4-FFF2-40B4-BE49-F238E27FC236}">
                <a16:creationId xmlns:a16="http://schemas.microsoft.com/office/drawing/2014/main" id="{7A15A411-6AF5-7947-8EC9-1BE38AF3C57B}"/>
              </a:ext>
            </a:extLst>
          </p:cNvPr>
          <p:cNvPicPr>
            <a:picLocks noChangeAspect="1"/>
          </p:cNvPicPr>
          <p:nvPr/>
        </p:nvPicPr>
        <p:blipFill>
          <a:blip r:embed="rId6"/>
          <a:stretch>
            <a:fillRect/>
          </a:stretch>
        </p:blipFill>
        <p:spPr>
          <a:xfrm>
            <a:off x="64900" y="2338312"/>
            <a:ext cx="2771564" cy="2636913"/>
          </a:xfrm>
          <a:prstGeom prst="rect">
            <a:avLst/>
          </a:prstGeom>
        </p:spPr>
      </p:pic>
      <p:pic>
        <p:nvPicPr>
          <p:cNvPr id="18" name="図 17" descr="リンゴとオレンジが並んでいる&#10;&#10;低い精度で自動的に生成された説明">
            <a:extLst>
              <a:ext uri="{FF2B5EF4-FFF2-40B4-BE49-F238E27FC236}">
                <a16:creationId xmlns:a16="http://schemas.microsoft.com/office/drawing/2014/main" id="{DA0056C2-B2D8-5445-9A64-715CF15442BB}"/>
              </a:ext>
            </a:extLst>
          </p:cNvPr>
          <p:cNvPicPr>
            <a:picLocks noChangeAspect="1"/>
          </p:cNvPicPr>
          <p:nvPr/>
        </p:nvPicPr>
        <p:blipFill>
          <a:blip r:embed="rId7"/>
          <a:stretch>
            <a:fillRect/>
          </a:stretch>
        </p:blipFill>
        <p:spPr>
          <a:xfrm>
            <a:off x="119336" y="5287924"/>
            <a:ext cx="3125562" cy="1344939"/>
          </a:xfrm>
          <a:prstGeom prst="rect">
            <a:avLst/>
          </a:prstGeom>
        </p:spPr>
      </p:pic>
      <p:pic>
        <p:nvPicPr>
          <p:cNvPr id="20" name="図 19" descr="回路, コンピュータ が含まれている画像&#10;&#10;自動的に生成された説明">
            <a:extLst>
              <a:ext uri="{FF2B5EF4-FFF2-40B4-BE49-F238E27FC236}">
                <a16:creationId xmlns:a16="http://schemas.microsoft.com/office/drawing/2014/main" id="{BEE95DFA-AE68-7D4F-B455-9EB595BBF492}"/>
              </a:ext>
            </a:extLst>
          </p:cNvPr>
          <p:cNvPicPr>
            <a:picLocks noChangeAspect="1"/>
          </p:cNvPicPr>
          <p:nvPr/>
        </p:nvPicPr>
        <p:blipFill>
          <a:blip r:embed="rId8"/>
          <a:stretch>
            <a:fillRect/>
          </a:stretch>
        </p:blipFill>
        <p:spPr>
          <a:xfrm>
            <a:off x="5504561" y="2330125"/>
            <a:ext cx="1790700" cy="1003300"/>
          </a:xfrm>
          <a:prstGeom prst="rect">
            <a:avLst/>
          </a:prstGeom>
        </p:spPr>
      </p:pic>
      <p:pic>
        <p:nvPicPr>
          <p:cNvPr id="24" name="図 23" descr="屋内, キッチン, 座る, カウンター が含まれている画像&#10;&#10;自動的に生成された説明">
            <a:extLst>
              <a:ext uri="{FF2B5EF4-FFF2-40B4-BE49-F238E27FC236}">
                <a16:creationId xmlns:a16="http://schemas.microsoft.com/office/drawing/2014/main" id="{CA634653-6090-CC49-A687-FD5184DC72C6}"/>
              </a:ext>
            </a:extLst>
          </p:cNvPr>
          <p:cNvPicPr>
            <a:picLocks noChangeAspect="1"/>
          </p:cNvPicPr>
          <p:nvPr/>
        </p:nvPicPr>
        <p:blipFill>
          <a:blip r:embed="rId9"/>
          <a:stretch>
            <a:fillRect/>
          </a:stretch>
        </p:blipFill>
        <p:spPr>
          <a:xfrm>
            <a:off x="9937197" y="2694737"/>
            <a:ext cx="2081447" cy="1382335"/>
          </a:xfrm>
          <a:prstGeom prst="rect">
            <a:avLst/>
          </a:prstGeom>
        </p:spPr>
      </p:pic>
      <p:pic>
        <p:nvPicPr>
          <p:cNvPr id="26" name="図 25" descr="屋内, テーブル, ワイン, 座る が含まれている画像&#10;&#10;自動的に生成された説明">
            <a:extLst>
              <a:ext uri="{FF2B5EF4-FFF2-40B4-BE49-F238E27FC236}">
                <a16:creationId xmlns:a16="http://schemas.microsoft.com/office/drawing/2014/main" id="{B95EFEAC-CCB8-E342-8D97-46D66769D3BB}"/>
              </a:ext>
            </a:extLst>
          </p:cNvPr>
          <p:cNvPicPr>
            <a:picLocks noChangeAspect="1"/>
          </p:cNvPicPr>
          <p:nvPr/>
        </p:nvPicPr>
        <p:blipFill>
          <a:blip r:embed="rId10"/>
          <a:stretch>
            <a:fillRect/>
          </a:stretch>
        </p:blipFill>
        <p:spPr>
          <a:xfrm>
            <a:off x="9933565" y="720546"/>
            <a:ext cx="2081446" cy="1821265"/>
          </a:xfrm>
          <a:prstGeom prst="rect">
            <a:avLst/>
          </a:prstGeom>
        </p:spPr>
      </p:pic>
      <p:pic>
        <p:nvPicPr>
          <p:cNvPr id="28" name="図 27" descr="屋内, アクセサリー, ネックレス, 座る が含まれている画像&#10;&#10;自動的に生成された説明">
            <a:extLst>
              <a:ext uri="{FF2B5EF4-FFF2-40B4-BE49-F238E27FC236}">
                <a16:creationId xmlns:a16="http://schemas.microsoft.com/office/drawing/2014/main" id="{2870CA7E-E721-584C-B118-EBF5DEEB15F0}"/>
              </a:ext>
            </a:extLst>
          </p:cNvPr>
          <p:cNvPicPr>
            <a:picLocks noChangeAspect="1"/>
          </p:cNvPicPr>
          <p:nvPr/>
        </p:nvPicPr>
        <p:blipFill>
          <a:blip r:embed="rId11"/>
          <a:stretch>
            <a:fillRect/>
          </a:stretch>
        </p:blipFill>
        <p:spPr>
          <a:xfrm>
            <a:off x="7677422" y="2564720"/>
            <a:ext cx="2123582" cy="1625867"/>
          </a:xfrm>
          <a:prstGeom prst="rect">
            <a:avLst/>
          </a:prstGeom>
        </p:spPr>
      </p:pic>
      <p:pic>
        <p:nvPicPr>
          <p:cNvPr id="30" name="図 29" descr="屋内, 座る, テーブル, 暗い が含まれている画像&#10;&#10;自動的に生成された説明">
            <a:extLst>
              <a:ext uri="{FF2B5EF4-FFF2-40B4-BE49-F238E27FC236}">
                <a16:creationId xmlns:a16="http://schemas.microsoft.com/office/drawing/2014/main" id="{667D06CA-CAEA-374E-9477-D09B9DD621BC}"/>
              </a:ext>
            </a:extLst>
          </p:cNvPr>
          <p:cNvPicPr>
            <a:picLocks noChangeAspect="1"/>
          </p:cNvPicPr>
          <p:nvPr/>
        </p:nvPicPr>
        <p:blipFill>
          <a:blip r:embed="rId12"/>
          <a:stretch>
            <a:fillRect/>
          </a:stretch>
        </p:blipFill>
        <p:spPr>
          <a:xfrm>
            <a:off x="9979023" y="4444709"/>
            <a:ext cx="2081448" cy="1795131"/>
          </a:xfrm>
          <a:prstGeom prst="rect">
            <a:avLst/>
          </a:prstGeom>
        </p:spPr>
      </p:pic>
      <p:pic>
        <p:nvPicPr>
          <p:cNvPr id="32" name="図 31" descr="ステージで演奏している人たち&#10;&#10;自動的に生成された説明">
            <a:extLst>
              <a:ext uri="{FF2B5EF4-FFF2-40B4-BE49-F238E27FC236}">
                <a16:creationId xmlns:a16="http://schemas.microsoft.com/office/drawing/2014/main" id="{BEF1B22B-27DD-5441-8D7E-87AAB0C65CAA}"/>
              </a:ext>
            </a:extLst>
          </p:cNvPr>
          <p:cNvPicPr>
            <a:picLocks noChangeAspect="1"/>
          </p:cNvPicPr>
          <p:nvPr/>
        </p:nvPicPr>
        <p:blipFill>
          <a:blip r:embed="rId13"/>
          <a:stretch>
            <a:fillRect/>
          </a:stretch>
        </p:blipFill>
        <p:spPr>
          <a:xfrm>
            <a:off x="7131487" y="4456890"/>
            <a:ext cx="2692374" cy="1782950"/>
          </a:xfrm>
          <a:prstGeom prst="rect">
            <a:avLst/>
          </a:prstGeom>
        </p:spPr>
      </p:pic>
      <p:pic>
        <p:nvPicPr>
          <p:cNvPr id="34" name="図 33" descr="座る, テーブル が含まれている画像&#10;&#10;自動的に生成された説明">
            <a:extLst>
              <a:ext uri="{FF2B5EF4-FFF2-40B4-BE49-F238E27FC236}">
                <a16:creationId xmlns:a16="http://schemas.microsoft.com/office/drawing/2014/main" id="{497517E9-0180-BE4E-98A3-0135EE5B96B7}"/>
              </a:ext>
            </a:extLst>
          </p:cNvPr>
          <p:cNvPicPr>
            <a:picLocks noChangeAspect="1"/>
          </p:cNvPicPr>
          <p:nvPr/>
        </p:nvPicPr>
        <p:blipFill>
          <a:blip r:embed="rId14"/>
          <a:stretch>
            <a:fillRect/>
          </a:stretch>
        </p:blipFill>
        <p:spPr>
          <a:xfrm>
            <a:off x="4737796" y="5391100"/>
            <a:ext cx="1902081" cy="1401533"/>
          </a:xfrm>
          <a:prstGeom prst="rect">
            <a:avLst/>
          </a:prstGeom>
        </p:spPr>
      </p:pic>
      <p:pic>
        <p:nvPicPr>
          <p:cNvPr id="23" name="図 22" descr="アイコン&#10;&#10;自動的に生成された説明">
            <a:extLst>
              <a:ext uri="{FF2B5EF4-FFF2-40B4-BE49-F238E27FC236}">
                <a16:creationId xmlns:a16="http://schemas.microsoft.com/office/drawing/2014/main" id="{02CFCA26-DC50-C64E-A9CE-7D6970DDE90A}"/>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021019" y="2773871"/>
            <a:ext cx="1950857" cy="1950857"/>
          </a:xfrm>
          <a:prstGeom prst="rect">
            <a:avLst/>
          </a:prstGeom>
        </p:spPr>
      </p:pic>
      <p:sp>
        <p:nvSpPr>
          <p:cNvPr id="25" name="テキスト ボックス 24">
            <a:extLst>
              <a:ext uri="{FF2B5EF4-FFF2-40B4-BE49-F238E27FC236}">
                <a16:creationId xmlns:a16="http://schemas.microsoft.com/office/drawing/2014/main" id="{ADC64654-8DAC-C94C-A1C9-481C91DE4F48}"/>
              </a:ext>
            </a:extLst>
          </p:cNvPr>
          <p:cNvSpPr txBox="1"/>
          <p:nvPr/>
        </p:nvSpPr>
        <p:spPr>
          <a:xfrm>
            <a:off x="4829300" y="4498795"/>
            <a:ext cx="2334293" cy="400110"/>
          </a:xfrm>
          <a:prstGeom prst="rect">
            <a:avLst/>
          </a:prstGeom>
          <a:noFill/>
        </p:spPr>
        <p:txBody>
          <a:bodyPr wrap="none" rtlCol="0">
            <a:spAutoFit/>
          </a:bodyPr>
          <a:lstStyle/>
          <a:p>
            <a:r>
              <a:rPr kumimoji="1" lang="en-US" altLang="ja-JP" sz="2000" b="1" dirty="0">
                <a:solidFill>
                  <a:srgbClr val="4373B9"/>
                </a:solidFill>
                <a:cs typeface="Arial" panose="020B0604020202020204" pitchFamily="34" charset="0"/>
              </a:rPr>
              <a:t>Material Sciences</a:t>
            </a:r>
            <a:endParaRPr kumimoji="1" lang="ja-JP" altLang="en-US" sz="2000" b="1">
              <a:solidFill>
                <a:srgbClr val="4373B9"/>
              </a:solidFill>
              <a:cs typeface="Arial" panose="020B0604020202020204" pitchFamily="34" charset="0"/>
            </a:endParaRPr>
          </a:p>
        </p:txBody>
      </p:sp>
    </p:spTree>
    <p:extLst>
      <p:ext uri="{BB962C8B-B14F-4D97-AF65-F5344CB8AC3E}">
        <p14:creationId xmlns:p14="http://schemas.microsoft.com/office/powerpoint/2010/main" val="1593492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FC3284EC-5D7D-9C48-88D8-288C5B53CE11}"/>
              </a:ext>
            </a:extLst>
          </p:cNvPr>
          <p:cNvSpPr/>
          <p:nvPr/>
        </p:nvSpPr>
        <p:spPr bwMode="auto">
          <a:xfrm rot="10800000">
            <a:off x="3935760" y="601133"/>
            <a:ext cx="8262862" cy="6282268"/>
          </a:xfrm>
          <a:custGeom>
            <a:avLst/>
            <a:gdLst>
              <a:gd name="connsiteX0" fmla="*/ 0 w 9228667"/>
              <a:gd name="connsiteY0" fmla="*/ 8467 h 6282267"/>
              <a:gd name="connsiteX1" fmla="*/ 9228667 w 9228667"/>
              <a:gd name="connsiteY1" fmla="*/ 0 h 6282267"/>
              <a:gd name="connsiteX2" fmla="*/ 3903133 w 9228667"/>
              <a:gd name="connsiteY2" fmla="*/ 6282267 h 6282267"/>
              <a:gd name="connsiteX3" fmla="*/ 0 w 9228667"/>
              <a:gd name="connsiteY3" fmla="*/ 6273800 h 6282267"/>
              <a:gd name="connsiteX4" fmla="*/ 0 w 9228667"/>
              <a:gd name="connsiteY4" fmla="*/ 8467 h 6282267"/>
              <a:gd name="connsiteX0" fmla="*/ 0 w 9228667"/>
              <a:gd name="connsiteY0" fmla="*/ 8467 h 6273801"/>
              <a:gd name="connsiteX1" fmla="*/ 9228667 w 9228667"/>
              <a:gd name="connsiteY1" fmla="*/ 0 h 6273801"/>
              <a:gd name="connsiteX2" fmla="*/ 3903133 w 9228667"/>
              <a:gd name="connsiteY2" fmla="*/ 6273801 h 6273801"/>
              <a:gd name="connsiteX3" fmla="*/ 0 w 9228667"/>
              <a:gd name="connsiteY3" fmla="*/ 6273800 h 6273801"/>
              <a:gd name="connsiteX4" fmla="*/ 0 w 9228667"/>
              <a:gd name="connsiteY4" fmla="*/ 8467 h 6273801"/>
              <a:gd name="connsiteX0" fmla="*/ 0 w 9228667"/>
              <a:gd name="connsiteY0" fmla="*/ 8467 h 6273801"/>
              <a:gd name="connsiteX1" fmla="*/ 9228667 w 9228667"/>
              <a:gd name="connsiteY1" fmla="*/ 0 h 6273801"/>
              <a:gd name="connsiteX2" fmla="*/ 3903133 w 9228667"/>
              <a:gd name="connsiteY2" fmla="*/ 6273801 h 6273801"/>
              <a:gd name="connsiteX3" fmla="*/ 8467 w 9228667"/>
              <a:gd name="connsiteY3" fmla="*/ 6265334 h 6273801"/>
              <a:gd name="connsiteX4" fmla="*/ 0 w 9228667"/>
              <a:gd name="connsiteY4" fmla="*/ 8467 h 6273801"/>
              <a:gd name="connsiteX0" fmla="*/ 0 w 10625116"/>
              <a:gd name="connsiteY0" fmla="*/ 0 h 6265334"/>
              <a:gd name="connsiteX1" fmla="*/ 10625116 w 10625116"/>
              <a:gd name="connsiteY1" fmla="*/ 0 h 6265334"/>
              <a:gd name="connsiteX2" fmla="*/ 3903133 w 10625116"/>
              <a:gd name="connsiteY2" fmla="*/ 6265334 h 6265334"/>
              <a:gd name="connsiteX3" fmla="*/ 8467 w 10625116"/>
              <a:gd name="connsiteY3" fmla="*/ 6256867 h 6265334"/>
              <a:gd name="connsiteX4" fmla="*/ 0 w 10625116"/>
              <a:gd name="connsiteY4" fmla="*/ 0 h 6265334"/>
              <a:gd name="connsiteX0" fmla="*/ 24221 w 10649337"/>
              <a:gd name="connsiteY0" fmla="*/ 0 h 6265334"/>
              <a:gd name="connsiteX1" fmla="*/ 10649337 w 10649337"/>
              <a:gd name="connsiteY1" fmla="*/ 0 h 6265334"/>
              <a:gd name="connsiteX2" fmla="*/ 3927354 w 10649337"/>
              <a:gd name="connsiteY2" fmla="*/ 6265334 h 6265334"/>
              <a:gd name="connsiteX3" fmla="*/ 0 w 10649337"/>
              <a:gd name="connsiteY3" fmla="*/ 6256867 h 6265334"/>
              <a:gd name="connsiteX4" fmla="*/ 24221 w 10649337"/>
              <a:gd name="connsiteY4" fmla="*/ 0 h 6265334"/>
              <a:gd name="connsiteX0" fmla="*/ 0 w 10657878"/>
              <a:gd name="connsiteY0" fmla="*/ 0 h 6282268"/>
              <a:gd name="connsiteX1" fmla="*/ 10657878 w 10657878"/>
              <a:gd name="connsiteY1" fmla="*/ 16934 h 6282268"/>
              <a:gd name="connsiteX2" fmla="*/ 3935895 w 10657878"/>
              <a:gd name="connsiteY2" fmla="*/ 6282268 h 6282268"/>
              <a:gd name="connsiteX3" fmla="*/ 8541 w 10657878"/>
              <a:gd name="connsiteY3" fmla="*/ 6273801 h 6282268"/>
              <a:gd name="connsiteX4" fmla="*/ 0 w 10657878"/>
              <a:gd name="connsiteY4" fmla="*/ 0 h 6282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7878" h="6282268">
                <a:moveTo>
                  <a:pt x="0" y="0"/>
                </a:moveTo>
                <a:lnTo>
                  <a:pt x="10657878" y="16934"/>
                </a:lnTo>
                <a:lnTo>
                  <a:pt x="3935895" y="6282268"/>
                </a:lnTo>
                <a:lnTo>
                  <a:pt x="8541" y="6273801"/>
                </a:lnTo>
                <a:cubicBezTo>
                  <a:pt x="11363" y="4188179"/>
                  <a:pt x="5645" y="2094089"/>
                  <a:pt x="0" y="0"/>
                </a:cubicBezTo>
                <a:close/>
              </a:path>
            </a:pathLst>
          </a:custGeom>
          <a:gradFill flip="none" rotWithShape="0">
            <a:gsLst>
              <a:gs pos="99000">
                <a:srgbClr val="FF8AD8">
                  <a:alpha val="61000"/>
                </a:srgbClr>
              </a:gs>
              <a:gs pos="58000">
                <a:srgbClr val="FF8AD8">
                  <a:alpha val="8000"/>
                  <a:lumMod val="49000"/>
                  <a:lumOff val="51000"/>
                </a:srgbClr>
              </a:gs>
              <a:gs pos="0">
                <a:schemeClr val="bg1">
                  <a:lumMod val="0"/>
                  <a:lumOff val="100000"/>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8" name="フリーフォーム 7">
            <a:extLst>
              <a:ext uri="{FF2B5EF4-FFF2-40B4-BE49-F238E27FC236}">
                <a16:creationId xmlns:a16="http://schemas.microsoft.com/office/drawing/2014/main" id="{11F47784-95F6-3446-AE84-D9803C7FA2FD}"/>
              </a:ext>
            </a:extLst>
          </p:cNvPr>
          <p:cNvSpPr/>
          <p:nvPr/>
        </p:nvSpPr>
        <p:spPr bwMode="auto">
          <a:xfrm>
            <a:off x="1" y="601133"/>
            <a:ext cx="9192344" cy="6282267"/>
          </a:xfrm>
          <a:custGeom>
            <a:avLst/>
            <a:gdLst>
              <a:gd name="connsiteX0" fmla="*/ 0 w 9228667"/>
              <a:gd name="connsiteY0" fmla="*/ 8467 h 6282267"/>
              <a:gd name="connsiteX1" fmla="*/ 9228667 w 9228667"/>
              <a:gd name="connsiteY1" fmla="*/ 0 h 6282267"/>
              <a:gd name="connsiteX2" fmla="*/ 3903133 w 9228667"/>
              <a:gd name="connsiteY2" fmla="*/ 6282267 h 6282267"/>
              <a:gd name="connsiteX3" fmla="*/ 0 w 9228667"/>
              <a:gd name="connsiteY3" fmla="*/ 6273800 h 6282267"/>
              <a:gd name="connsiteX4" fmla="*/ 0 w 9228667"/>
              <a:gd name="connsiteY4" fmla="*/ 8467 h 6282267"/>
              <a:gd name="connsiteX0" fmla="*/ 0 w 9228667"/>
              <a:gd name="connsiteY0" fmla="*/ 8467 h 6273801"/>
              <a:gd name="connsiteX1" fmla="*/ 9228667 w 9228667"/>
              <a:gd name="connsiteY1" fmla="*/ 0 h 6273801"/>
              <a:gd name="connsiteX2" fmla="*/ 3903133 w 9228667"/>
              <a:gd name="connsiteY2" fmla="*/ 6273801 h 6273801"/>
              <a:gd name="connsiteX3" fmla="*/ 0 w 9228667"/>
              <a:gd name="connsiteY3" fmla="*/ 6273800 h 6273801"/>
              <a:gd name="connsiteX4" fmla="*/ 0 w 9228667"/>
              <a:gd name="connsiteY4" fmla="*/ 8467 h 6273801"/>
              <a:gd name="connsiteX0" fmla="*/ 0 w 9228667"/>
              <a:gd name="connsiteY0" fmla="*/ 8467 h 6273801"/>
              <a:gd name="connsiteX1" fmla="*/ 9228667 w 9228667"/>
              <a:gd name="connsiteY1" fmla="*/ 0 h 6273801"/>
              <a:gd name="connsiteX2" fmla="*/ 3903133 w 9228667"/>
              <a:gd name="connsiteY2" fmla="*/ 6273801 h 6273801"/>
              <a:gd name="connsiteX3" fmla="*/ 8467 w 9228667"/>
              <a:gd name="connsiteY3" fmla="*/ 6265334 h 6273801"/>
              <a:gd name="connsiteX4" fmla="*/ 0 w 9228667"/>
              <a:gd name="connsiteY4" fmla="*/ 8467 h 6273801"/>
              <a:gd name="connsiteX0" fmla="*/ 0 w 9220201"/>
              <a:gd name="connsiteY0" fmla="*/ 0 h 6282267"/>
              <a:gd name="connsiteX1" fmla="*/ 9220201 w 9220201"/>
              <a:gd name="connsiteY1" fmla="*/ 8466 h 6282267"/>
              <a:gd name="connsiteX2" fmla="*/ 3894667 w 9220201"/>
              <a:gd name="connsiteY2" fmla="*/ 6282267 h 6282267"/>
              <a:gd name="connsiteX3" fmla="*/ 1 w 9220201"/>
              <a:gd name="connsiteY3" fmla="*/ 6273800 h 6282267"/>
              <a:gd name="connsiteX4" fmla="*/ 0 w 9220201"/>
              <a:gd name="connsiteY4" fmla="*/ 0 h 6282267"/>
              <a:gd name="connsiteX0" fmla="*/ 0 w 9228667"/>
              <a:gd name="connsiteY0" fmla="*/ 0 h 6282267"/>
              <a:gd name="connsiteX1" fmla="*/ 9228667 w 9228667"/>
              <a:gd name="connsiteY1" fmla="*/ 16933 h 6282267"/>
              <a:gd name="connsiteX2" fmla="*/ 3894667 w 9228667"/>
              <a:gd name="connsiteY2" fmla="*/ 6282267 h 6282267"/>
              <a:gd name="connsiteX3" fmla="*/ 1 w 9228667"/>
              <a:gd name="connsiteY3" fmla="*/ 6273800 h 6282267"/>
              <a:gd name="connsiteX4" fmla="*/ 0 w 9228667"/>
              <a:gd name="connsiteY4" fmla="*/ 0 h 628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667" h="6282267">
                <a:moveTo>
                  <a:pt x="0" y="0"/>
                </a:moveTo>
                <a:lnTo>
                  <a:pt x="9228667" y="16933"/>
                </a:lnTo>
                <a:lnTo>
                  <a:pt x="3894667" y="6282267"/>
                </a:lnTo>
                <a:lnTo>
                  <a:pt x="1" y="6273800"/>
                </a:lnTo>
                <a:cubicBezTo>
                  <a:pt x="2823" y="4188178"/>
                  <a:pt x="5645" y="2094089"/>
                  <a:pt x="0" y="0"/>
                </a:cubicBezTo>
                <a:close/>
              </a:path>
            </a:pathLst>
          </a:custGeom>
          <a:gradFill flip="none" rotWithShape="0">
            <a:gsLst>
              <a:gs pos="0">
                <a:schemeClr val="accent2">
                  <a:lumMod val="60000"/>
                  <a:lumOff val="40000"/>
                </a:schemeClr>
              </a:gs>
              <a:gs pos="51000">
                <a:schemeClr val="accent2">
                  <a:lumMod val="60000"/>
                  <a:lumOff val="40000"/>
                  <a:alpha val="11000"/>
                </a:schemeClr>
              </a:gs>
              <a:gs pos="100000">
                <a:schemeClr val="bg1">
                  <a:lumMod val="0"/>
                  <a:lumOff val="100000"/>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2" name="Title 11">
            <a:extLst>
              <a:ext uri="{FF2B5EF4-FFF2-40B4-BE49-F238E27FC236}">
                <a16:creationId xmlns:a16="http://schemas.microsoft.com/office/drawing/2014/main" id="{99C1EFB0-F50B-453B-83D0-3A4DBFA9A869}"/>
              </a:ext>
            </a:extLst>
          </p:cNvPr>
          <p:cNvSpPr>
            <a:spLocks noGrp="1"/>
          </p:cNvSpPr>
          <p:nvPr>
            <p:ph type="title"/>
          </p:nvPr>
        </p:nvSpPr>
        <p:spPr/>
        <p:txBody>
          <a:bodyPr>
            <a:normAutofit/>
          </a:bodyPr>
          <a:lstStyle/>
          <a:p>
            <a:r>
              <a:rPr lang="en-GB" dirty="0"/>
              <a:t>Researches in IGSES</a:t>
            </a:r>
          </a:p>
        </p:txBody>
      </p:sp>
      <p:sp>
        <p:nvSpPr>
          <p:cNvPr id="2" name="スライド番号プレースホルダー 1">
            <a:extLst>
              <a:ext uri="{FF2B5EF4-FFF2-40B4-BE49-F238E27FC236}">
                <a16:creationId xmlns:a16="http://schemas.microsoft.com/office/drawing/2014/main" id="{11C9D68C-D521-6E4C-9D6A-39869B370645}"/>
              </a:ext>
            </a:extLst>
          </p:cNvPr>
          <p:cNvSpPr>
            <a:spLocks noGrp="1"/>
          </p:cNvSpPr>
          <p:nvPr>
            <p:ph type="sldNum" sz="quarter" idx="12"/>
          </p:nvPr>
        </p:nvSpPr>
        <p:spPr/>
        <p:txBody>
          <a:bodyPr/>
          <a:lstStyle/>
          <a:p>
            <a:fld id="{1FD94C1B-F7BD-4040-84FF-50AB0CBC53F1}" type="slidenum">
              <a:rPr lang="en-US" altLang="ja-JP" smtClean="0"/>
              <a:pPr/>
              <a:t>25</a:t>
            </a:fld>
            <a:endParaRPr lang="en-US" altLang="ja-JP"/>
          </a:p>
        </p:txBody>
      </p:sp>
      <p:sp>
        <p:nvSpPr>
          <p:cNvPr id="4" name="正方形/長方形 3">
            <a:extLst>
              <a:ext uri="{FF2B5EF4-FFF2-40B4-BE49-F238E27FC236}">
                <a16:creationId xmlns:a16="http://schemas.microsoft.com/office/drawing/2014/main" id="{5DC6CB5D-1B20-1E4F-AFC3-B2B2104DD592}"/>
              </a:ext>
            </a:extLst>
          </p:cNvPr>
          <p:cNvSpPr/>
          <p:nvPr/>
        </p:nvSpPr>
        <p:spPr>
          <a:xfrm>
            <a:off x="135360" y="1194103"/>
            <a:ext cx="5256584" cy="461665"/>
          </a:xfrm>
          <a:prstGeom prst="rect">
            <a:avLst/>
          </a:prstGeom>
        </p:spPr>
        <p:txBody>
          <a:bodyPr wrap="square">
            <a:spAutoFit/>
          </a:bodyPr>
          <a:lstStyle/>
          <a:p>
            <a:r>
              <a:rPr lang="en" altLang="ja-JP" sz="2400" b="1" dirty="0">
                <a:solidFill>
                  <a:srgbClr val="7F0F35"/>
                </a:solidFill>
                <a:cs typeface="Arial" panose="020B0604020202020204" pitchFamily="34" charset="0"/>
              </a:rPr>
              <a:t>Device Science and Engineering</a:t>
            </a:r>
            <a:endParaRPr lang="ja-JP" altLang="en-US" sz="2400" b="1" dirty="0">
              <a:solidFill>
                <a:srgbClr val="7F0F35"/>
              </a:solidFill>
              <a:cs typeface="Arial" panose="020B0604020202020204" pitchFamily="34" charset="0"/>
            </a:endParaRPr>
          </a:p>
        </p:txBody>
      </p:sp>
      <p:sp>
        <p:nvSpPr>
          <p:cNvPr id="5" name="正方形/長方形 4">
            <a:extLst>
              <a:ext uri="{FF2B5EF4-FFF2-40B4-BE49-F238E27FC236}">
                <a16:creationId xmlns:a16="http://schemas.microsoft.com/office/drawing/2014/main" id="{0C82039C-AF71-0A41-A146-939D0BDAD382}"/>
              </a:ext>
            </a:extLst>
          </p:cNvPr>
          <p:cNvSpPr/>
          <p:nvPr/>
        </p:nvSpPr>
        <p:spPr>
          <a:xfrm>
            <a:off x="7416107" y="5695673"/>
            <a:ext cx="4597080" cy="369332"/>
          </a:xfrm>
          <a:prstGeom prst="rect">
            <a:avLst/>
          </a:prstGeom>
        </p:spPr>
        <p:txBody>
          <a:bodyPr wrap="square">
            <a:spAutoFit/>
          </a:bodyPr>
          <a:lstStyle/>
          <a:p>
            <a:r>
              <a:rPr lang="en" altLang="ja-JP" b="1" dirty="0">
                <a:solidFill>
                  <a:srgbClr val="7F0F35"/>
                </a:solidFill>
                <a:cs typeface="Arial" panose="020B0604020202020204" pitchFamily="34" charset="0"/>
              </a:rPr>
              <a:t>Plasma and Quantum Science and Engineering</a:t>
            </a:r>
            <a:endParaRPr lang="ja-JP" altLang="en-US" b="1" dirty="0">
              <a:solidFill>
                <a:srgbClr val="7F0F35"/>
              </a:solidFill>
              <a:cs typeface="Arial" panose="020B0604020202020204" pitchFamily="34" charset="0"/>
            </a:endParaRPr>
          </a:p>
        </p:txBody>
      </p:sp>
      <p:pic>
        <p:nvPicPr>
          <p:cNvPr id="9" name="図 8" descr="人, 屋内, 若い, 少年 が含まれている画像&#10;&#10;自動的に生成された説明">
            <a:extLst>
              <a:ext uri="{FF2B5EF4-FFF2-40B4-BE49-F238E27FC236}">
                <a16:creationId xmlns:a16="http://schemas.microsoft.com/office/drawing/2014/main" id="{A2816D03-1E6F-7D47-A3E5-D389D8940D25}"/>
              </a:ext>
            </a:extLst>
          </p:cNvPr>
          <p:cNvPicPr>
            <a:picLocks noChangeAspect="1"/>
          </p:cNvPicPr>
          <p:nvPr/>
        </p:nvPicPr>
        <p:blipFill>
          <a:blip r:embed="rId3"/>
          <a:stretch>
            <a:fillRect/>
          </a:stretch>
        </p:blipFill>
        <p:spPr>
          <a:xfrm>
            <a:off x="5121549" y="649989"/>
            <a:ext cx="2474280" cy="1909166"/>
          </a:xfrm>
          <a:prstGeom prst="rect">
            <a:avLst/>
          </a:prstGeom>
        </p:spPr>
      </p:pic>
      <p:pic>
        <p:nvPicPr>
          <p:cNvPr id="11" name="図 10" descr="ダイアグラム&#10;&#10;自動的に生成された説明">
            <a:extLst>
              <a:ext uri="{FF2B5EF4-FFF2-40B4-BE49-F238E27FC236}">
                <a16:creationId xmlns:a16="http://schemas.microsoft.com/office/drawing/2014/main" id="{EB9DF708-2674-4E4A-BF7A-8406FFF2F9DB}"/>
              </a:ext>
            </a:extLst>
          </p:cNvPr>
          <p:cNvPicPr>
            <a:picLocks noChangeAspect="1"/>
          </p:cNvPicPr>
          <p:nvPr/>
        </p:nvPicPr>
        <p:blipFill>
          <a:blip r:embed="rId4"/>
          <a:stretch>
            <a:fillRect/>
          </a:stretch>
        </p:blipFill>
        <p:spPr>
          <a:xfrm>
            <a:off x="532481" y="1717324"/>
            <a:ext cx="3851726" cy="1831148"/>
          </a:xfrm>
          <a:prstGeom prst="rect">
            <a:avLst/>
          </a:prstGeom>
        </p:spPr>
      </p:pic>
      <p:pic>
        <p:nvPicPr>
          <p:cNvPr id="13" name="図 12" descr="屋内, キッチン, 部屋, 座る が含まれている画像&#10;&#10;自動的に生成された説明">
            <a:extLst>
              <a:ext uri="{FF2B5EF4-FFF2-40B4-BE49-F238E27FC236}">
                <a16:creationId xmlns:a16="http://schemas.microsoft.com/office/drawing/2014/main" id="{C30B2FB9-B3E1-A640-A54C-8F35EE80473D}"/>
              </a:ext>
            </a:extLst>
          </p:cNvPr>
          <p:cNvPicPr>
            <a:picLocks noChangeAspect="1"/>
          </p:cNvPicPr>
          <p:nvPr/>
        </p:nvPicPr>
        <p:blipFill>
          <a:blip r:embed="rId5"/>
          <a:stretch>
            <a:fillRect/>
          </a:stretch>
        </p:blipFill>
        <p:spPr>
          <a:xfrm>
            <a:off x="73209" y="3663476"/>
            <a:ext cx="3851726" cy="2565954"/>
          </a:xfrm>
          <a:prstGeom prst="rect">
            <a:avLst/>
          </a:prstGeom>
        </p:spPr>
      </p:pic>
      <p:pic>
        <p:nvPicPr>
          <p:cNvPr id="14" name="図 13" descr="屋内, 座る, テーブル, キッチン が含まれている画像&#10;&#10;自動的に生成された説明">
            <a:extLst>
              <a:ext uri="{FF2B5EF4-FFF2-40B4-BE49-F238E27FC236}">
                <a16:creationId xmlns:a16="http://schemas.microsoft.com/office/drawing/2014/main" id="{32370629-DB56-2146-A54D-DB7F7DE7FA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0842" b="4367"/>
          <a:stretch/>
        </p:blipFill>
        <p:spPr>
          <a:xfrm>
            <a:off x="4075667" y="4929067"/>
            <a:ext cx="2680813" cy="1821830"/>
          </a:xfrm>
          <a:prstGeom prst="rect">
            <a:avLst/>
          </a:prstGeom>
        </p:spPr>
      </p:pic>
      <p:pic>
        <p:nvPicPr>
          <p:cNvPr id="15" name="図 14" descr="建物, 屋内, テーブル, 座る が含まれている画像&#10;&#10;自動的に生成された説明">
            <a:extLst>
              <a:ext uri="{FF2B5EF4-FFF2-40B4-BE49-F238E27FC236}">
                <a16:creationId xmlns:a16="http://schemas.microsoft.com/office/drawing/2014/main" id="{152B6489-B4E7-AE4E-96BC-EC3F8BD922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1944" y="3097919"/>
            <a:ext cx="3222752" cy="2470133"/>
          </a:xfrm>
          <a:prstGeom prst="rect">
            <a:avLst/>
          </a:prstGeom>
        </p:spPr>
      </p:pic>
      <p:pic>
        <p:nvPicPr>
          <p:cNvPr id="16" name="図 15" descr="屋内, 椅子, テーブル, 座る が含まれている画像&#10;&#10;自動的に生成された説明">
            <a:extLst>
              <a:ext uri="{FF2B5EF4-FFF2-40B4-BE49-F238E27FC236}">
                <a16:creationId xmlns:a16="http://schemas.microsoft.com/office/drawing/2014/main" id="{9C696C16-724A-6443-9060-35914266CA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4844" y="730123"/>
            <a:ext cx="2796587" cy="2097440"/>
          </a:xfrm>
          <a:prstGeom prst="rect">
            <a:avLst/>
          </a:prstGeom>
        </p:spPr>
      </p:pic>
      <p:pic>
        <p:nvPicPr>
          <p:cNvPr id="18" name="図 17" descr="屋内, 座る, テーブル, ピンク が含まれている画像&#10;&#10;自動的に生成された説明">
            <a:extLst>
              <a:ext uri="{FF2B5EF4-FFF2-40B4-BE49-F238E27FC236}">
                <a16:creationId xmlns:a16="http://schemas.microsoft.com/office/drawing/2014/main" id="{7CA40965-1434-0B46-B7BE-9D90C1A18427}"/>
              </a:ext>
            </a:extLst>
          </p:cNvPr>
          <p:cNvPicPr>
            <a:picLocks noChangeAspect="1"/>
          </p:cNvPicPr>
          <p:nvPr/>
        </p:nvPicPr>
        <p:blipFill>
          <a:blip r:embed="rId9"/>
          <a:stretch>
            <a:fillRect/>
          </a:stretch>
        </p:blipFill>
        <p:spPr>
          <a:xfrm>
            <a:off x="10409206" y="3097919"/>
            <a:ext cx="1635978" cy="2470133"/>
          </a:xfrm>
          <a:prstGeom prst="rect">
            <a:avLst/>
          </a:prstGeom>
        </p:spPr>
      </p:pic>
      <p:pic>
        <p:nvPicPr>
          <p:cNvPr id="17" name="図 16" descr="アイコン が含まれている画像&#10;&#10;自動的に生成された説明">
            <a:extLst>
              <a:ext uri="{FF2B5EF4-FFF2-40B4-BE49-F238E27FC236}">
                <a16:creationId xmlns:a16="http://schemas.microsoft.com/office/drawing/2014/main" id="{ED7458F8-1E45-BE44-AF0D-AF4531A1B4A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816363" y="2528008"/>
            <a:ext cx="2097440" cy="2097440"/>
          </a:xfrm>
          <a:prstGeom prst="rect">
            <a:avLst/>
          </a:prstGeom>
        </p:spPr>
      </p:pic>
      <p:sp>
        <p:nvSpPr>
          <p:cNvPr id="19" name="テキスト ボックス 18">
            <a:extLst>
              <a:ext uri="{FF2B5EF4-FFF2-40B4-BE49-F238E27FC236}">
                <a16:creationId xmlns:a16="http://schemas.microsoft.com/office/drawing/2014/main" id="{400C4F23-9172-CE4E-82C4-518E519E94F6}"/>
              </a:ext>
            </a:extLst>
          </p:cNvPr>
          <p:cNvSpPr txBox="1"/>
          <p:nvPr/>
        </p:nvSpPr>
        <p:spPr>
          <a:xfrm>
            <a:off x="4663580" y="4491645"/>
            <a:ext cx="2238113" cy="400110"/>
          </a:xfrm>
          <a:prstGeom prst="rect">
            <a:avLst/>
          </a:prstGeom>
          <a:noFill/>
        </p:spPr>
        <p:txBody>
          <a:bodyPr wrap="none" rtlCol="0">
            <a:spAutoFit/>
          </a:bodyPr>
          <a:lstStyle/>
          <a:p>
            <a:r>
              <a:rPr kumimoji="1" lang="en-US" altLang="ja-JP" sz="2000" b="1" dirty="0">
                <a:solidFill>
                  <a:srgbClr val="D4712C"/>
                </a:solidFill>
                <a:cs typeface="Arial" panose="020B0604020202020204" pitchFamily="34" charset="0"/>
              </a:rPr>
              <a:t>Energy Sciences</a:t>
            </a:r>
            <a:endParaRPr kumimoji="1" lang="ja-JP" altLang="en-US" sz="2000" b="1">
              <a:solidFill>
                <a:srgbClr val="D4712C"/>
              </a:solidFill>
              <a:cs typeface="Arial" panose="020B0604020202020204" pitchFamily="34" charset="0"/>
            </a:endParaRPr>
          </a:p>
        </p:txBody>
      </p:sp>
    </p:spTree>
    <p:extLst>
      <p:ext uri="{BB962C8B-B14F-4D97-AF65-F5344CB8AC3E}">
        <p14:creationId xmlns:p14="http://schemas.microsoft.com/office/powerpoint/2010/main" val="2255823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5C9CA679-C48D-604A-9FD0-CC6A45492332}"/>
              </a:ext>
            </a:extLst>
          </p:cNvPr>
          <p:cNvSpPr/>
          <p:nvPr/>
        </p:nvSpPr>
        <p:spPr bwMode="auto">
          <a:xfrm rot="10800000">
            <a:off x="3929138" y="593409"/>
            <a:ext cx="8262862" cy="6282268"/>
          </a:xfrm>
          <a:custGeom>
            <a:avLst/>
            <a:gdLst>
              <a:gd name="connsiteX0" fmla="*/ 0 w 9228667"/>
              <a:gd name="connsiteY0" fmla="*/ 8467 h 6282267"/>
              <a:gd name="connsiteX1" fmla="*/ 9228667 w 9228667"/>
              <a:gd name="connsiteY1" fmla="*/ 0 h 6282267"/>
              <a:gd name="connsiteX2" fmla="*/ 3903133 w 9228667"/>
              <a:gd name="connsiteY2" fmla="*/ 6282267 h 6282267"/>
              <a:gd name="connsiteX3" fmla="*/ 0 w 9228667"/>
              <a:gd name="connsiteY3" fmla="*/ 6273800 h 6282267"/>
              <a:gd name="connsiteX4" fmla="*/ 0 w 9228667"/>
              <a:gd name="connsiteY4" fmla="*/ 8467 h 6282267"/>
              <a:gd name="connsiteX0" fmla="*/ 0 w 9228667"/>
              <a:gd name="connsiteY0" fmla="*/ 8467 h 6273801"/>
              <a:gd name="connsiteX1" fmla="*/ 9228667 w 9228667"/>
              <a:gd name="connsiteY1" fmla="*/ 0 h 6273801"/>
              <a:gd name="connsiteX2" fmla="*/ 3903133 w 9228667"/>
              <a:gd name="connsiteY2" fmla="*/ 6273801 h 6273801"/>
              <a:gd name="connsiteX3" fmla="*/ 0 w 9228667"/>
              <a:gd name="connsiteY3" fmla="*/ 6273800 h 6273801"/>
              <a:gd name="connsiteX4" fmla="*/ 0 w 9228667"/>
              <a:gd name="connsiteY4" fmla="*/ 8467 h 6273801"/>
              <a:gd name="connsiteX0" fmla="*/ 0 w 9228667"/>
              <a:gd name="connsiteY0" fmla="*/ 8467 h 6273801"/>
              <a:gd name="connsiteX1" fmla="*/ 9228667 w 9228667"/>
              <a:gd name="connsiteY1" fmla="*/ 0 h 6273801"/>
              <a:gd name="connsiteX2" fmla="*/ 3903133 w 9228667"/>
              <a:gd name="connsiteY2" fmla="*/ 6273801 h 6273801"/>
              <a:gd name="connsiteX3" fmla="*/ 8467 w 9228667"/>
              <a:gd name="connsiteY3" fmla="*/ 6265334 h 6273801"/>
              <a:gd name="connsiteX4" fmla="*/ 0 w 9228667"/>
              <a:gd name="connsiteY4" fmla="*/ 8467 h 6273801"/>
              <a:gd name="connsiteX0" fmla="*/ 0 w 10625116"/>
              <a:gd name="connsiteY0" fmla="*/ 0 h 6265334"/>
              <a:gd name="connsiteX1" fmla="*/ 10625116 w 10625116"/>
              <a:gd name="connsiteY1" fmla="*/ 0 h 6265334"/>
              <a:gd name="connsiteX2" fmla="*/ 3903133 w 10625116"/>
              <a:gd name="connsiteY2" fmla="*/ 6265334 h 6265334"/>
              <a:gd name="connsiteX3" fmla="*/ 8467 w 10625116"/>
              <a:gd name="connsiteY3" fmla="*/ 6256867 h 6265334"/>
              <a:gd name="connsiteX4" fmla="*/ 0 w 10625116"/>
              <a:gd name="connsiteY4" fmla="*/ 0 h 6265334"/>
              <a:gd name="connsiteX0" fmla="*/ 24221 w 10649337"/>
              <a:gd name="connsiteY0" fmla="*/ 0 h 6265334"/>
              <a:gd name="connsiteX1" fmla="*/ 10649337 w 10649337"/>
              <a:gd name="connsiteY1" fmla="*/ 0 h 6265334"/>
              <a:gd name="connsiteX2" fmla="*/ 3927354 w 10649337"/>
              <a:gd name="connsiteY2" fmla="*/ 6265334 h 6265334"/>
              <a:gd name="connsiteX3" fmla="*/ 0 w 10649337"/>
              <a:gd name="connsiteY3" fmla="*/ 6256867 h 6265334"/>
              <a:gd name="connsiteX4" fmla="*/ 24221 w 10649337"/>
              <a:gd name="connsiteY4" fmla="*/ 0 h 6265334"/>
              <a:gd name="connsiteX0" fmla="*/ 0 w 10657878"/>
              <a:gd name="connsiteY0" fmla="*/ 0 h 6282268"/>
              <a:gd name="connsiteX1" fmla="*/ 10657878 w 10657878"/>
              <a:gd name="connsiteY1" fmla="*/ 16934 h 6282268"/>
              <a:gd name="connsiteX2" fmla="*/ 3935895 w 10657878"/>
              <a:gd name="connsiteY2" fmla="*/ 6282268 h 6282268"/>
              <a:gd name="connsiteX3" fmla="*/ 8541 w 10657878"/>
              <a:gd name="connsiteY3" fmla="*/ 6273801 h 6282268"/>
              <a:gd name="connsiteX4" fmla="*/ 0 w 10657878"/>
              <a:gd name="connsiteY4" fmla="*/ 0 h 6282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7878" h="6282268">
                <a:moveTo>
                  <a:pt x="0" y="0"/>
                </a:moveTo>
                <a:lnTo>
                  <a:pt x="10657878" y="16934"/>
                </a:lnTo>
                <a:lnTo>
                  <a:pt x="3935895" y="6282268"/>
                </a:lnTo>
                <a:lnTo>
                  <a:pt x="8541" y="6273801"/>
                </a:lnTo>
                <a:cubicBezTo>
                  <a:pt x="11363" y="4188179"/>
                  <a:pt x="5645" y="2094089"/>
                  <a:pt x="0" y="0"/>
                </a:cubicBezTo>
                <a:close/>
              </a:path>
            </a:pathLst>
          </a:custGeom>
          <a:gradFill flip="none" rotWithShape="0">
            <a:gsLst>
              <a:gs pos="99000">
                <a:srgbClr val="92D050"/>
              </a:gs>
              <a:gs pos="52000">
                <a:srgbClr val="92D050">
                  <a:alpha val="12000"/>
                  <a:lumMod val="0"/>
                  <a:lumOff val="100000"/>
                </a:srgbClr>
              </a:gs>
              <a:gs pos="0">
                <a:schemeClr val="bg1">
                  <a:lumMod val="0"/>
                  <a:lumOff val="100000"/>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8" name="フリーフォーム 7">
            <a:extLst>
              <a:ext uri="{FF2B5EF4-FFF2-40B4-BE49-F238E27FC236}">
                <a16:creationId xmlns:a16="http://schemas.microsoft.com/office/drawing/2014/main" id="{6B95AA27-99C7-2A4A-8C97-1B0B02E33A61}"/>
              </a:ext>
            </a:extLst>
          </p:cNvPr>
          <p:cNvSpPr/>
          <p:nvPr/>
        </p:nvSpPr>
        <p:spPr bwMode="auto">
          <a:xfrm>
            <a:off x="-6621" y="593409"/>
            <a:ext cx="9192344" cy="6282267"/>
          </a:xfrm>
          <a:custGeom>
            <a:avLst/>
            <a:gdLst>
              <a:gd name="connsiteX0" fmla="*/ 0 w 9228667"/>
              <a:gd name="connsiteY0" fmla="*/ 8467 h 6282267"/>
              <a:gd name="connsiteX1" fmla="*/ 9228667 w 9228667"/>
              <a:gd name="connsiteY1" fmla="*/ 0 h 6282267"/>
              <a:gd name="connsiteX2" fmla="*/ 3903133 w 9228667"/>
              <a:gd name="connsiteY2" fmla="*/ 6282267 h 6282267"/>
              <a:gd name="connsiteX3" fmla="*/ 0 w 9228667"/>
              <a:gd name="connsiteY3" fmla="*/ 6273800 h 6282267"/>
              <a:gd name="connsiteX4" fmla="*/ 0 w 9228667"/>
              <a:gd name="connsiteY4" fmla="*/ 8467 h 6282267"/>
              <a:gd name="connsiteX0" fmla="*/ 0 w 9228667"/>
              <a:gd name="connsiteY0" fmla="*/ 8467 h 6273801"/>
              <a:gd name="connsiteX1" fmla="*/ 9228667 w 9228667"/>
              <a:gd name="connsiteY1" fmla="*/ 0 h 6273801"/>
              <a:gd name="connsiteX2" fmla="*/ 3903133 w 9228667"/>
              <a:gd name="connsiteY2" fmla="*/ 6273801 h 6273801"/>
              <a:gd name="connsiteX3" fmla="*/ 0 w 9228667"/>
              <a:gd name="connsiteY3" fmla="*/ 6273800 h 6273801"/>
              <a:gd name="connsiteX4" fmla="*/ 0 w 9228667"/>
              <a:gd name="connsiteY4" fmla="*/ 8467 h 6273801"/>
              <a:gd name="connsiteX0" fmla="*/ 0 w 9228667"/>
              <a:gd name="connsiteY0" fmla="*/ 8467 h 6273801"/>
              <a:gd name="connsiteX1" fmla="*/ 9228667 w 9228667"/>
              <a:gd name="connsiteY1" fmla="*/ 0 h 6273801"/>
              <a:gd name="connsiteX2" fmla="*/ 3903133 w 9228667"/>
              <a:gd name="connsiteY2" fmla="*/ 6273801 h 6273801"/>
              <a:gd name="connsiteX3" fmla="*/ 8467 w 9228667"/>
              <a:gd name="connsiteY3" fmla="*/ 6265334 h 6273801"/>
              <a:gd name="connsiteX4" fmla="*/ 0 w 9228667"/>
              <a:gd name="connsiteY4" fmla="*/ 8467 h 6273801"/>
              <a:gd name="connsiteX0" fmla="*/ 0 w 9220201"/>
              <a:gd name="connsiteY0" fmla="*/ 0 h 6282267"/>
              <a:gd name="connsiteX1" fmla="*/ 9220201 w 9220201"/>
              <a:gd name="connsiteY1" fmla="*/ 8466 h 6282267"/>
              <a:gd name="connsiteX2" fmla="*/ 3894667 w 9220201"/>
              <a:gd name="connsiteY2" fmla="*/ 6282267 h 6282267"/>
              <a:gd name="connsiteX3" fmla="*/ 1 w 9220201"/>
              <a:gd name="connsiteY3" fmla="*/ 6273800 h 6282267"/>
              <a:gd name="connsiteX4" fmla="*/ 0 w 9220201"/>
              <a:gd name="connsiteY4" fmla="*/ 0 h 6282267"/>
              <a:gd name="connsiteX0" fmla="*/ 0 w 9228667"/>
              <a:gd name="connsiteY0" fmla="*/ 0 h 6282267"/>
              <a:gd name="connsiteX1" fmla="*/ 9228667 w 9228667"/>
              <a:gd name="connsiteY1" fmla="*/ 16933 h 6282267"/>
              <a:gd name="connsiteX2" fmla="*/ 3894667 w 9228667"/>
              <a:gd name="connsiteY2" fmla="*/ 6282267 h 6282267"/>
              <a:gd name="connsiteX3" fmla="*/ 1 w 9228667"/>
              <a:gd name="connsiteY3" fmla="*/ 6273800 h 6282267"/>
              <a:gd name="connsiteX4" fmla="*/ 0 w 9228667"/>
              <a:gd name="connsiteY4" fmla="*/ 0 h 628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667" h="6282267">
                <a:moveTo>
                  <a:pt x="0" y="0"/>
                </a:moveTo>
                <a:lnTo>
                  <a:pt x="9228667" y="16933"/>
                </a:lnTo>
                <a:lnTo>
                  <a:pt x="3894667" y="6282267"/>
                </a:lnTo>
                <a:lnTo>
                  <a:pt x="1" y="6273800"/>
                </a:lnTo>
                <a:cubicBezTo>
                  <a:pt x="2823" y="4188178"/>
                  <a:pt x="5645" y="2094089"/>
                  <a:pt x="0" y="0"/>
                </a:cubicBezTo>
                <a:close/>
              </a:path>
            </a:pathLst>
          </a:custGeom>
          <a:gradFill flip="none" rotWithShape="0">
            <a:gsLst>
              <a:gs pos="0">
                <a:srgbClr val="FFFF00">
                  <a:lumMod val="54000"/>
                  <a:lumOff val="46000"/>
                </a:srgbClr>
              </a:gs>
              <a:gs pos="55000">
                <a:srgbClr val="FFFF00">
                  <a:alpha val="35000"/>
                  <a:lumMod val="0"/>
                  <a:lumOff val="100000"/>
                </a:srgbClr>
              </a:gs>
              <a:gs pos="100000">
                <a:schemeClr val="bg1">
                  <a:lumMod val="0"/>
                  <a:lumOff val="100000"/>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3" name="Title 12">
            <a:extLst>
              <a:ext uri="{FF2B5EF4-FFF2-40B4-BE49-F238E27FC236}">
                <a16:creationId xmlns:a16="http://schemas.microsoft.com/office/drawing/2014/main" id="{43842B6C-42F0-4813-AF1A-691F25306469}"/>
              </a:ext>
            </a:extLst>
          </p:cNvPr>
          <p:cNvSpPr>
            <a:spLocks noGrp="1"/>
          </p:cNvSpPr>
          <p:nvPr>
            <p:ph type="title"/>
          </p:nvPr>
        </p:nvSpPr>
        <p:spPr/>
        <p:txBody>
          <a:bodyPr>
            <a:normAutofit/>
          </a:bodyPr>
          <a:lstStyle/>
          <a:p>
            <a:r>
              <a:rPr lang="en-GB" dirty="0"/>
              <a:t>Researches in IGSES</a:t>
            </a:r>
          </a:p>
        </p:txBody>
      </p:sp>
      <p:sp>
        <p:nvSpPr>
          <p:cNvPr id="2" name="スライド番号プレースホルダー 1">
            <a:extLst>
              <a:ext uri="{FF2B5EF4-FFF2-40B4-BE49-F238E27FC236}">
                <a16:creationId xmlns:a16="http://schemas.microsoft.com/office/drawing/2014/main" id="{11C9D68C-D521-6E4C-9D6A-39869B370645}"/>
              </a:ext>
            </a:extLst>
          </p:cNvPr>
          <p:cNvSpPr>
            <a:spLocks noGrp="1"/>
          </p:cNvSpPr>
          <p:nvPr>
            <p:ph type="sldNum" sz="quarter" idx="12"/>
          </p:nvPr>
        </p:nvSpPr>
        <p:spPr/>
        <p:txBody>
          <a:bodyPr/>
          <a:lstStyle/>
          <a:p>
            <a:fld id="{1FD94C1B-F7BD-4040-84FF-50AB0CBC53F1}" type="slidenum">
              <a:rPr lang="en-US" altLang="ja-JP" smtClean="0"/>
              <a:pPr/>
              <a:t>26</a:t>
            </a:fld>
            <a:endParaRPr lang="en-US" altLang="ja-JP"/>
          </a:p>
        </p:txBody>
      </p:sp>
      <p:sp>
        <p:nvSpPr>
          <p:cNvPr id="4" name="正方形/長方形 3">
            <a:extLst>
              <a:ext uri="{FF2B5EF4-FFF2-40B4-BE49-F238E27FC236}">
                <a16:creationId xmlns:a16="http://schemas.microsoft.com/office/drawing/2014/main" id="{5DC6CB5D-1B20-1E4F-AFC3-B2B2104DD592}"/>
              </a:ext>
            </a:extLst>
          </p:cNvPr>
          <p:cNvSpPr/>
          <p:nvPr/>
        </p:nvSpPr>
        <p:spPr>
          <a:xfrm>
            <a:off x="136490" y="1180540"/>
            <a:ext cx="4087302" cy="830997"/>
          </a:xfrm>
          <a:prstGeom prst="rect">
            <a:avLst/>
          </a:prstGeom>
        </p:spPr>
        <p:txBody>
          <a:bodyPr wrap="square">
            <a:spAutoFit/>
          </a:bodyPr>
          <a:lstStyle/>
          <a:p>
            <a:r>
              <a:rPr lang="en" altLang="ja-JP" sz="2400" b="1" dirty="0">
                <a:solidFill>
                  <a:srgbClr val="7F0F35"/>
                </a:solidFill>
                <a:cs typeface="Arial" panose="020B0604020202020204" pitchFamily="34" charset="0"/>
              </a:rPr>
              <a:t>Mechanical and Systems Engineering</a:t>
            </a:r>
            <a:endParaRPr lang="ja-JP" altLang="en-US" sz="2400" b="1" dirty="0">
              <a:solidFill>
                <a:srgbClr val="7F0F35"/>
              </a:solidFill>
              <a:cs typeface="Arial" panose="020B0604020202020204" pitchFamily="34" charset="0"/>
            </a:endParaRPr>
          </a:p>
        </p:txBody>
      </p:sp>
      <p:sp>
        <p:nvSpPr>
          <p:cNvPr id="5" name="正方形/長方形 4">
            <a:extLst>
              <a:ext uri="{FF2B5EF4-FFF2-40B4-BE49-F238E27FC236}">
                <a16:creationId xmlns:a16="http://schemas.microsoft.com/office/drawing/2014/main" id="{0C82039C-AF71-0A41-A146-939D0BDAD382}"/>
              </a:ext>
            </a:extLst>
          </p:cNvPr>
          <p:cNvSpPr/>
          <p:nvPr/>
        </p:nvSpPr>
        <p:spPr>
          <a:xfrm>
            <a:off x="6215502" y="6372730"/>
            <a:ext cx="5832648" cy="400110"/>
          </a:xfrm>
          <a:prstGeom prst="rect">
            <a:avLst/>
          </a:prstGeom>
        </p:spPr>
        <p:txBody>
          <a:bodyPr wrap="square">
            <a:spAutoFit/>
          </a:bodyPr>
          <a:lstStyle/>
          <a:p>
            <a:r>
              <a:rPr lang="en" altLang="ja-JP" sz="2000" b="1" dirty="0">
                <a:solidFill>
                  <a:srgbClr val="7F0F35"/>
                </a:solidFill>
                <a:cs typeface="Arial" panose="020B0604020202020204" pitchFamily="34" charset="0"/>
              </a:rPr>
              <a:t>Earth System Science and Technology</a:t>
            </a:r>
            <a:endParaRPr lang="ja-JP" altLang="en-US" sz="2000" b="1" dirty="0">
              <a:solidFill>
                <a:srgbClr val="7F0F35"/>
              </a:solidFill>
              <a:cs typeface="Arial" panose="020B0604020202020204" pitchFamily="34" charset="0"/>
            </a:endParaRPr>
          </a:p>
        </p:txBody>
      </p:sp>
      <p:pic>
        <p:nvPicPr>
          <p:cNvPr id="9" name="図 8" descr="人, 屋内, 衣料, 女性 が含まれている画像&#10;&#10;自動的に生成された説明">
            <a:extLst>
              <a:ext uri="{FF2B5EF4-FFF2-40B4-BE49-F238E27FC236}">
                <a16:creationId xmlns:a16="http://schemas.microsoft.com/office/drawing/2014/main" id="{13694AA8-3651-A84B-B52A-B8B0C2CFF641}"/>
              </a:ext>
            </a:extLst>
          </p:cNvPr>
          <p:cNvPicPr>
            <a:picLocks noChangeAspect="1"/>
          </p:cNvPicPr>
          <p:nvPr/>
        </p:nvPicPr>
        <p:blipFill>
          <a:blip r:embed="rId3"/>
          <a:stretch>
            <a:fillRect/>
          </a:stretch>
        </p:blipFill>
        <p:spPr>
          <a:xfrm>
            <a:off x="2251900" y="1669480"/>
            <a:ext cx="3045131" cy="1707200"/>
          </a:xfrm>
          <a:prstGeom prst="rect">
            <a:avLst/>
          </a:prstGeom>
        </p:spPr>
      </p:pic>
      <p:pic>
        <p:nvPicPr>
          <p:cNvPr id="11" name="図 10" descr="散布図 が含まれている画像&#10;&#10;自動的に生成された説明">
            <a:extLst>
              <a:ext uri="{FF2B5EF4-FFF2-40B4-BE49-F238E27FC236}">
                <a16:creationId xmlns:a16="http://schemas.microsoft.com/office/drawing/2014/main" id="{CEDF935B-D590-6F45-8ABF-6474C5BF9851}"/>
              </a:ext>
            </a:extLst>
          </p:cNvPr>
          <p:cNvPicPr>
            <a:picLocks noChangeAspect="1"/>
          </p:cNvPicPr>
          <p:nvPr/>
        </p:nvPicPr>
        <p:blipFill>
          <a:blip r:embed="rId4"/>
          <a:stretch>
            <a:fillRect/>
          </a:stretch>
        </p:blipFill>
        <p:spPr>
          <a:xfrm>
            <a:off x="5415583" y="806675"/>
            <a:ext cx="3066111" cy="1454357"/>
          </a:xfrm>
          <a:prstGeom prst="rect">
            <a:avLst/>
          </a:prstGeom>
        </p:spPr>
      </p:pic>
      <p:pic>
        <p:nvPicPr>
          <p:cNvPr id="12" name="図 11">
            <a:extLst>
              <a:ext uri="{FF2B5EF4-FFF2-40B4-BE49-F238E27FC236}">
                <a16:creationId xmlns:a16="http://schemas.microsoft.com/office/drawing/2014/main" id="{33A5F333-D604-4742-9F64-1615D70C8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103" y="3437459"/>
            <a:ext cx="3045131" cy="3329232"/>
          </a:xfrm>
          <a:prstGeom prst="rect">
            <a:avLst/>
          </a:prstGeom>
        </p:spPr>
      </p:pic>
      <p:pic>
        <p:nvPicPr>
          <p:cNvPr id="14" name="図 13">
            <a:extLst>
              <a:ext uri="{FF2B5EF4-FFF2-40B4-BE49-F238E27FC236}">
                <a16:creationId xmlns:a16="http://schemas.microsoft.com/office/drawing/2014/main" id="{0071C1FF-3427-6B4A-B4E5-157BD94346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9132" y="4401177"/>
            <a:ext cx="2117466" cy="2025651"/>
          </a:xfrm>
          <a:prstGeom prst="rect">
            <a:avLst/>
          </a:prstGeom>
        </p:spPr>
      </p:pic>
      <p:grpSp>
        <p:nvGrpSpPr>
          <p:cNvPr id="15" name="그룹 4">
            <a:extLst>
              <a:ext uri="{FF2B5EF4-FFF2-40B4-BE49-F238E27FC236}">
                <a16:creationId xmlns:a16="http://schemas.microsoft.com/office/drawing/2014/main" id="{6E51BC5D-8AC2-C841-9EB2-A303A268F04E}"/>
              </a:ext>
            </a:extLst>
          </p:cNvPr>
          <p:cNvGrpSpPr/>
          <p:nvPr/>
        </p:nvGrpSpPr>
        <p:grpSpPr>
          <a:xfrm>
            <a:off x="8005136" y="2563616"/>
            <a:ext cx="3892919" cy="3767831"/>
            <a:chOff x="11886446" y="7219120"/>
            <a:chExt cx="3084971" cy="2985844"/>
          </a:xfrm>
        </p:grpSpPr>
        <p:pic>
          <p:nvPicPr>
            <p:cNvPr id="16" name="図 109" descr="水, 鳥, 座る, テーブル が含まれている画像&#10;&#10;自動的に生成された説明">
              <a:extLst>
                <a:ext uri="{FF2B5EF4-FFF2-40B4-BE49-F238E27FC236}">
                  <a16:creationId xmlns:a16="http://schemas.microsoft.com/office/drawing/2014/main" id="{ADC826BC-765C-5E40-8552-E8B692ACC8C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Lst>
            </a:blip>
            <a:stretch>
              <a:fillRect/>
            </a:stretch>
          </p:blipFill>
          <p:spPr>
            <a:xfrm>
              <a:off x="12761617" y="8547614"/>
              <a:ext cx="2209800" cy="1657350"/>
            </a:xfrm>
            <a:prstGeom prst="rect">
              <a:avLst/>
            </a:prstGeom>
          </p:spPr>
        </p:pic>
        <p:pic>
          <p:nvPicPr>
            <p:cNvPr id="17" name="図 110">
              <a:extLst>
                <a:ext uri="{FF2B5EF4-FFF2-40B4-BE49-F238E27FC236}">
                  <a16:creationId xmlns:a16="http://schemas.microsoft.com/office/drawing/2014/main" id="{43EC31FF-A4B2-D24B-A828-FAF3886B797F}"/>
                </a:ext>
              </a:extLst>
            </p:cNvPr>
            <p:cNvPicPr>
              <a:picLocks noChangeAspect="1"/>
            </p:cNvPicPr>
            <p:nvPr/>
          </p:nvPicPr>
          <p:blipFill>
            <a:blip r:embed="rId9"/>
            <a:stretch>
              <a:fillRect/>
            </a:stretch>
          </p:blipFill>
          <p:spPr>
            <a:xfrm>
              <a:off x="11886446" y="8580940"/>
              <a:ext cx="1256282" cy="1620000"/>
            </a:xfrm>
            <a:prstGeom prst="rect">
              <a:avLst/>
            </a:prstGeom>
          </p:spPr>
        </p:pic>
        <p:pic>
          <p:nvPicPr>
            <p:cNvPr id="18" name="Picture 4" descr="A picture containing sitting, photo, food, front&#10;&#10;Description automatically generated">
              <a:extLst>
                <a:ext uri="{FF2B5EF4-FFF2-40B4-BE49-F238E27FC236}">
                  <a16:creationId xmlns:a16="http://schemas.microsoft.com/office/drawing/2014/main" id="{AA44471F-6453-2540-8387-5ED33074A694}"/>
                </a:ext>
              </a:extLst>
            </p:cNvPr>
            <p:cNvPicPr>
              <a:picLocks noChangeAspect="1"/>
            </p:cNvPicPr>
            <p:nvPr/>
          </p:nvPicPr>
          <p:blipFill>
            <a:blip r:embed="rId10"/>
            <a:stretch>
              <a:fillRect/>
            </a:stretch>
          </p:blipFill>
          <p:spPr>
            <a:xfrm>
              <a:off x="11889796" y="7227340"/>
              <a:ext cx="1563498" cy="1353600"/>
            </a:xfrm>
            <a:prstGeom prst="rect">
              <a:avLst/>
            </a:prstGeom>
          </p:spPr>
        </p:pic>
        <p:pic>
          <p:nvPicPr>
            <p:cNvPr id="19" name="Picture 6" descr="A boat sitting on top of a mountain&#10;&#10;Description automatically generated">
              <a:extLst>
                <a:ext uri="{FF2B5EF4-FFF2-40B4-BE49-F238E27FC236}">
                  <a16:creationId xmlns:a16="http://schemas.microsoft.com/office/drawing/2014/main" id="{EC7552A8-2A02-2F45-A31C-9BA377C2E807}"/>
                </a:ext>
              </a:extLst>
            </p:cNvPr>
            <p:cNvPicPr>
              <a:picLocks noChangeAspect="1"/>
            </p:cNvPicPr>
            <p:nvPr/>
          </p:nvPicPr>
          <p:blipFill>
            <a:blip r:embed="rId11"/>
            <a:stretch>
              <a:fillRect/>
            </a:stretch>
          </p:blipFill>
          <p:spPr>
            <a:xfrm>
              <a:off x="13444150" y="7219120"/>
              <a:ext cx="1520603" cy="1353600"/>
            </a:xfrm>
            <a:prstGeom prst="rect">
              <a:avLst/>
            </a:prstGeom>
          </p:spPr>
        </p:pic>
      </p:grpSp>
      <p:pic>
        <p:nvPicPr>
          <p:cNvPr id="20" name="図 93">
            <a:extLst>
              <a:ext uri="{FF2B5EF4-FFF2-40B4-BE49-F238E27FC236}">
                <a16:creationId xmlns:a16="http://schemas.microsoft.com/office/drawing/2014/main" id="{EE1C1C0A-E2B3-8C49-A847-839EF1FEEF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flipV="1">
            <a:off x="6137735" y="4574804"/>
            <a:ext cx="1693524" cy="1751565"/>
          </a:xfrm>
          <a:prstGeom prst="rect">
            <a:avLst/>
          </a:prstGeom>
        </p:spPr>
      </p:pic>
      <p:pic>
        <p:nvPicPr>
          <p:cNvPr id="21" name="図 92">
            <a:extLst>
              <a:ext uri="{FF2B5EF4-FFF2-40B4-BE49-F238E27FC236}">
                <a16:creationId xmlns:a16="http://schemas.microsoft.com/office/drawing/2014/main" id="{4FB664CC-FEF1-BA43-A36B-0D9789A50CD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0018060" y="671316"/>
            <a:ext cx="1879995" cy="1814394"/>
          </a:xfrm>
          <a:prstGeom prst="rect">
            <a:avLst/>
          </a:prstGeom>
        </p:spPr>
      </p:pic>
      <p:pic>
        <p:nvPicPr>
          <p:cNvPr id="22" name="図 21" descr="アイコン&#10;&#10;自動的に生成された説明">
            <a:extLst>
              <a:ext uri="{FF2B5EF4-FFF2-40B4-BE49-F238E27FC236}">
                <a16:creationId xmlns:a16="http://schemas.microsoft.com/office/drawing/2014/main" id="{4B694F5B-7795-3C4C-A991-E0ED5381F73B}"/>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659064" y="2101035"/>
            <a:ext cx="1864177" cy="1864177"/>
          </a:xfrm>
          <a:prstGeom prst="rect">
            <a:avLst/>
          </a:prstGeom>
        </p:spPr>
      </p:pic>
      <p:sp>
        <p:nvSpPr>
          <p:cNvPr id="23" name="テキスト ボックス 22">
            <a:extLst>
              <a:ext uri="{FF2B5EF4-FFF2-40B4-BE49-F238E27FC236}">
                <a16:creationId xmlns:a16="http://schemas.microsoft.com/office/drawing/2014/main" id="{6D6C690B-66A7-804E-82F8-409844EAA8EB}"/>
              </a:ext>
            </a:extLst>
          </p:cNvPr>
          <p:cNvSpPr txBox="1"/>
          <p:nvPr/>
        </p:nvSpPr>
        <p:spPr>
          <a:xfrm>
            <a:off x="3789052" y="3840559"/>
            <a:ext cx="4131259" cy="400110"/>
          </a:xfrm>
          <a:prstGeom prst="rect">
            <a:avLst/>
          </a:prstGeom>
          <a:noFill/>
        </p:spPr>
        <p:txBody>
          <a:bodyPr wrap="none" rtlCol="0">
            <a:spAutoFit/>
          </a:bodyPr>
          <a:lstStyle/>
          <a:p>
            <a:r>
              <a:rPr kumimoji="1" lang="en-US" altLang="ja-JP" sz="2000" b="1" dirty="0">
                <a:solidFill>
                  <a:srgbClr val="6DB944"/>
                </a:solidFill>
                <a:cs typeface="Arial" panose="020B0604020202020204" pitchFamily="34" charset="0"/>
              </a:rPr>
              <a:t>Environmental System Sciences</a:t>
            </a:r>
            <a:endParaRPr kumimoji="1" lang="ja-JP" altLang="en-US" sz="2000" b="1">
              <a:solidFill>
                <a:srgbClr val="6DB944"/>
              </a:solidFill>
              <a:cs typeface="Arial" panose="020B0604020202020204" pitchFamily="34" charset="0"/>
            </a:endParaRPr>
          </a:p>
        </p:txBody>
      </p:sp>
    </p:spTree>
    <p:extLst>
      <p:ext uri="{BB962C8B-B14F-4D97-AF65-F5344CB8AC3E}">
        <p14:creationId xmlns:p14="http://schemas.microsoft.com/office/powerpoint/2010/main" val="2093264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C111-1EEB-4C8B-8F3C-7B0F94DA71E8}"/>
              </a:ext>
            </a:extLst>
          </p:cNvPr>
          <p:cNvSpPr>
            <a:spLocks noGrp="1"/>
          </p:cNvSpPr>
          <p:nvPr>
            <p:ph type="title"/>
          </p:nvPr>
        </p:nvSpPr>
        <p:spPr/>
        <p:txBody>
          <a:bodyPr/>
          <a:lstStyle/>
          <a:p>
            <a:r>
              <a:rPr lang="cs-CZ" dirty="0"/>
              <a:t>Seznam laboratoří</a:t>
            </a:r>
            <a:endParaRPr lang="en-GB" dirty="0"/>
          </a:p>
        </p:txBody>
      </p:sp>
      <p:sp>
        <p:nvSpPr>
          <p:cNvPr id="3" name="Content Placeholder 2">
            <a:extLst>
              <a:ext uri="{FF2B5EF4-FFF2-40B4-BE49-F238E27FC236}">
                <a16:creationId xmlns:a16="http://schemas.microsoft.com/office/drawing/2014/main" id="{BD233D98-30DA-4A45-8718-FA2C5C37A923}"/>
              </a:ext>
            </a:extLst>
          </p:cNvPr>
          <p:cNvSpPr>
            <a:spLocks noGrp="1"/>
          </p:cNvSpPr>
          <p:nvPr>
            <p:ph idx="1"/>
          </p:nvPr>
        </p:nvSpPr>
        <p:spPr>
          <a:xfrm>
            <a:off x="695324" y="1190625"/>
            <a:ext cx="10515600" cy="4661535"/>
          </a:xfrm>
        </p:spPr>
        <p:txBody>
          <a:bodyPr>
            <a:normAutofit/>
          </a:bodyPr>
          <a:lstStyle/>
          <a:p>
            <a:r>
              <a:rPr lang="cs-CZ" dirty="0"/>
              <a:t>Velké množství témat</a:t>
            </a:r>
          </a:p>
          <a:p>
            <a:r>
              <a:rPr lang="cs-CZ" dirty="0"/>
              <a:t>Nejrychlejší kontakt přímo na profesora!</a:t>
            </a:r>
            <a:endParaRPr lang="en-GB" dirty="0"/>
          </a:p>
          <a:p>
            <a:endParaRPr lang="en-GB" dirty="0"/>
          </a:p>
          <a:p>
            <a:endParaRPr lang="en-GB" dirty="0"/>
          </a:p>
          <a:p>
            <a:r>
              <a:rPr lang="cs-CZ" dirty="0"/>
              <a:t>Především ASEM (</a:t>
            </a:r>
            <a:r>
              <a:rPr lang="cs-CZ" dirty="0" err="1"/>
              <a:t>Applied</a:t>
            </a:r>
            <a:r>
              <a:rPr lang="cs-CZ" dirty="0"/>
              <a:t> Science </a:t>
            </a:r>
            <a:r>
              <a:rPr lang="cs-CZ" dirty="0" err="1"/>
              <a:t>for</a:t>
            </a:r>
            <a:r>
              <a:rPr lang="cs-CZ" dirty="0"/>
              <a:t> Electronics and </a:t>
            </a:r>
            <a:r>
              <a:rPr lang="cs-CZ" dirty="0" err="1"/>
              <a:t>Materials</a:t>
            </a:r>
            <a:r>
              <a:rPr lang="cs-CZ" dirty="0"/>
              <a:t>) a MMS (</a:t>
            </a:r>
            <a:r>
              <a:rPr lang="cs-CZ" dirty="0" err="1"/>
              <a:t>Molecular</a:t>
            </a:r>
            <a:r>
              <a:rPr lang="cs-CZ" dirty="0"/>
              <a:t> and </a:t>
            </a:r>
            <a:r>
              <a:rPr lang="cs-CZ" dirty="0" err="1"/>
              <a:t>Material</a:t>
            </a:r>
            <a:r>
              <a:rPr lang="cs-CZ" dirty="0"/>
              <a:t> </a:t>
            </a:r>
            <a:r>
              <a:rPr lang="cs-CZ" dirty="0" err="1"/>
              <a:t>Sciences</a:t>
            </a:r>
            <a:r>
              <a:rPr lang="cs-CZ" dirty="0"/>
              <a:t>)</a:t>
            </a:r>
          </a:p>
          <a:p>
            <a:r>
              <a:rPr lang="cs-CZ" dirty="0"/>
              <a:t>Většina laboratoří má svou webovou prezentaci </a:t>
            </a:r>
            <a:br>
              <a:rPr lang="cs-CZ" dirty="0"/>
            </a:br>
            <a:r>
              <a:rPr lang="cs-CZ" dirty="0"/>
              <a:t>(</a:t>
            </a:r>
            <a:r>
              <a:rPr lang="cs-CZ" dirty="0">
                <a:hlinkClick r:id="rId2"/>
              </a:rPr>
              <a:t>https://tecs-lab.kyushu-u.ac.jp/~</a:t>
            </a:r>
            <a:r>
              <a:rPr lang="cs-CZ" dirty="0" err="1">
                <a:hlinkClick r:id="rId2"/>
              </a:rPr>
              <a:t>eng</a:t>
            </a:r>
            <a:r>
              <a:rPr lang="cs-CZ" dirty="0">
                <a:hlinkClick r:id="rId2"/>
              </a:rPr>
              <a:t>/</a:t>
            </a:r>
            <a:r>
              <a:rPr lang="cs-CZ" dirty="0"/>
              <a:t>) – moje laboratoř</a:t>
            </a:r>
          </a:p>
          <a:p>
            <a:endParaRPr lang="cs-CZ" dirty="0"/>
          </a:p>
        </p:txBody>
      </p:sp>
      <p:sp>
        <p:nvSpPr>
          <p:cNvPr id="4" name="Date Placeholder 3">
            <a:extLst>
              <a:ext uri="{FF2B5EF4-FFF2-40B4-BE49-F238E27FC236}">
                <a16:creationId xmlns:a16="http://schemas.microsoft.com/office/drawing/2014/main" id="{70DEA14B-35AF-4FE6-BFD8-85D5DBF4684E}"/>
              </a:ext>
            </a:extLst>
          </p:cNvPr>
          <p:cNvSpPr>
            <a:spLocks noGrp="1"/>
          </p:cNvSpPr>
          <p:nvPr>
            <p:ph type="dt" sz="half" idx="10"/>
          </p:nvPr>
        </p:nvSpPr>
        <p:spPr/>
        <p:txBody>
          <a:bodyPr/>
          <a:lstStyle/>
          <a:p>
            <a:r>
              <a:rPr lang="en-US"/>
              <a:t>18. 5. 2021</a:t>
            </a:r>
            <a:endParaRPr lang="en-US" dirty="0"/>
          </a:p>
        </p:txBody>
      </p:sp>
      <p:sp>
        <p:nvSpPr>
          <p:cNvPr id="5" name="Footer Placeholder 4">
            <a:extLst>
              <a:ext uri="{FF2B5EF4-FFF2-40B4-BE49-F238E27FC236}">
                <a16:creationId xmlns:a16="http://schemas.microsoft.com/office/drawing/2014/main" id="{2787368D-1669-4473-BFAC-E83DE3E3588A}"/>
              </a:ext>
            </a:extLst>
          </p:cNvPr>
          <p:cNvSpPr>
            <a:spLocks noGrp="1"/>
          </p:cNvSpPr>
          <p:nvPr>
            <p:ph type="ftr" sz="quarter" idx="11"/>
          </p:nvPr>
        </p:nvSpPr>
        <p:spPr/>
        <p:txBody>
          <a:bodyPr/>
          <a:lstStyle/>
          <a:p>
            <a:r>
              <a:rPr lang="en-US"/>
              <a:t>Webinář o studiu v Japonsku na Kyushu University</a:t>
            </a:r>
            <a:endParaRPr lang="en-US" dirty="0"/>
          </a:p>
        </p:txBody>
      </p:sp>
      <p:sp>
        <p:nvSpPr>
          <p:cNvPr id="6" name="Slide Number Placeholder 5">
            <a:extLst>
              <a:ext uri="{FF2B5EF4-FFF2-40B4-BE49-F238E27FC236}">
                <a16:creationId xmlns:a16="http://schemas.microsoft.com/office/drawing/2014/main" id="{D0E6BCD9-D752-4D21-BFD4-B7A107F96107}"/>
              </a:ext>
            </a:extLst>
          </p:cNvPr>
          <p:cNvSpPr>
            <a:spLocks noGrp="1"/>
          </p:cNvSpPr>
          <p:nvPr>
            <p:ph type="sldNum" sz="quarter" idx="12"/>
          </p:nvPr>
        </p:nvSpPr>
        <p:spPr/>
        <p:txBody>
          <a:bodyPr/>
          <a:lstStyle/>
          <a:p>
            <a:fld id="{00222977-07F0-43A6-A277-6FF5B4151210}" type="slidenum">
              <a:rPr lang="en-US" smtClean="0"/>
              <a:pPr/>
              <a:t>27</a:t>
            </a:fld>
            <a:endParaRPr lang="en-US"/>
          </a:p>
        </p:txBody>
      </p:sp>
      <p:sp>
        <p:nvSpPr>
          <p:cNvPr id="8" name="TextBox 7">
            <a:extLst>
              <a:ext uri="{FF2B5EF4-FFF2-40B4-BE49-F238E27FC236}">
                <a16:creationId xmlns:a16="http://schemas.microsoft.com/office/drawing/2014/main" id="{0562D9C7-BA1F-43A1-B68D-7D585700E01C}"/>
              </a:ext>
            </a:extLst>
          </p:cNvPr>
          <p:cNvSpPr txBox="1"/>
          <p:nvPr/>
        </p:nvSpPr>
        <p:spPr>
          <a:xfrm>
            <a:off x="2409825" y="2381250"/>
            <a:ext cx="7896225" cy="523220"/>
          </a:xfrm>
          <a:prstGeom prst="rect">
            <a:avLst/>
          </a:prstGeom>
          <a:noFill/>
        </p:spPr>
        <p:txBody>
          <a:bodyPr wrap="square">
            <a:spAutoFit/>
          </a:bodyPr>
          <a:lstStyle/>
          <a:p>
            <a:pPr marL="0" indent="0" algn="ctr">
              <a:buNone/>
            </a:pPr>
            <a:r>
              <a:rPr lang="en-GB" sz="2800" dirty="0">
                <a:solidFill>
                  <a:srgbClr val="0070C0"/>
                </a:solidFill>
              </a:rPr>
              <a:t>https://www.tj.kyushu-u.ac.jp/en/exam/list.php</a:t>
            </a:r>
          </a:p>
        </p:txBody>
      </p:sp>
    </p:spTree>
    <p:extLst>
      <p:ext uri="{BB962C8B-B14F-4D97-AF65-F5344CB8AC3E}">
        <p14:creationId xmlns:p14="http://schemas.microsoft.com/office/powerpoint/2010/main" val="274841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FF9F-DBC2-4887-BEFB-FB65CD11EECC}"/>
              </a:ext>
            </a:extLst>
          </p:cNvPr>
          <p:cNvSpPr>
            <a:spLocks noGrp="1"/>
          </p:cNvSpPr>
          <p:nvPr>
            <p:ph type="title"/>
          </p:nvPr>
        </p:nvSpPr>
        <p:spPr/>
        <p:txBody>
          <a:bodyPr/>
          <a:lstStyle/>
          <a:p>
            <a:r>
              <a:rPr lang="cs-CZ" dirty="0"/>
              <a:t>Kdo jsem?</a:t>
            </a:r>
            <a:endParaRPr lang="en-GB" dirty="0"/>
          </a:p>
        </p:txBody>
      </p:sp>
      <p:sp>
        <p:nvSpPr>
          <p:cNvPr id="3" name="Content Placeholder 2">
            <a:extLst>
              <a:ext uri="{FF2B5EF4-FFF2-40B4-BE49-F238E27FC236}">
                <a16:creationId xmlns:a16="http://schemas.microsoft.com/office/drawing/2014/main" id="{76D80BE7-AE75-4B68-8140-6CBBE3394239}"/>
              </a:ext>
            </a:extLst>
          </p:cNvPr>
          <p:cNvSpPr>
            <a:spLocks noGrp="1"/>
          </p:cNvSpPr>
          <p:nvPr>
            <p:ph idx="1"/>
          </p:nvPr>
        </p:nvSpPr>
        <p:spPr>
          <a:xfrm>
            <a:off x="493028" y="1262063"/>
            <a:ext cx="6969506" cy="4625917"/>
          </a:xfrm>
        </p:spPr>
        <p:txBody>
          <a:bodyPr>
            <a:normAutofit fontScale="92500" lnSpcReduction="20000"/>
          </a:bodyPr>
          <a:lstStyle/>
          <a:p>
            <a:r>
              <a:rPr lang="cs-CZ" sz="3600" dirty="0"/>
              <a:t>František Mikšík </a:t>
            </a:r>
            <a:r>
              <a:rPr lang="cs-CZ" sz="2400" dirty="0"/>
              <a:t>(</a:t>
            </a:r>
            <a:r>
              <a:rPr lang="en-GB" sz="2400" dirty="0"/>
              <a:t>V</a:t>
            </a:r>
            <a:r>
              <a:rPr lang="cs-CZ" sz="2400" dirty="0" err="1"/>
              <a:t>alach</a:t>
            </a:r>
            <a:r>
              <a:rPr lang="cs-CZ" sz="2400" dirty="0"/>
              <a:t> jak hrom)</a:t>
            </a:r>
          </a:p>
          <a:p>
            <a:pPr marL="0" indent="0">
              <a:buNone/>
            </a:pPr>
            <a:endParaRPr lang="cs-CZ" dirty="0"/>
          </a:p>
          <a:p>
            <a:r>
              <a:rPr lang="en-GB" dirty="0"/>
              <a:t>2008</a:t>
            </a:r>
            <a:r>
              <a:rPr lang="cs-CZ" dirty="0"/>
              <a:t> – Bakalář chemie, FCH VUT</a:t>
            </a:r>
          </a:p>
          <a:p>
            <a:r>
              <a:rPr lang="en-GB" dirty="0"/>
              <a:t>2010</a:t>
            </a:r>
            <a:r>
              <a:rPr lang="cs-CZ" dirty="0"/>
              <a:t> – Inženýr chemie, FCH VUT (</a:t>
            </a:r>
            <a:r>
              <a:rPr lang="cs-CZ" dirty="0" err="1"/>
              <a:t>živko</a:t>
            </a:r>
            <a:r>
              <a:rPr lang="cs-CZ" dirty="0"/>
              <a:t>)</a:t>
            </a:r>
            <a:endParaRPr lang="en-GB" dirty="0"/>
          </a:p>
          <a:p>
            <a:r>
              <a:rPr lang="en-GB" dirty="0"/>
              <a:t>2008-2012</a:t>
            </a:r>
            <a:r>
              <a:rPr lang="cs-CZ" dirty="0"/>
              <a:t> – programátor a SW developer (Full-</a:t>
            </a:r>
            <a:r>
              <a:rPr lang="cs-CZ" dirty="0" err="1"/>
              <a:t>time</a:t>
            </a:r>
            <a:r>
              <a:rPr lang="cs-CZ" dirty="0"/>
              <a:t>)</a:t>
            </a:r>
            <a:endParaRPr lang="en-GB" dirty="0"/>
          </a:p>
          <a:p>
            <a:r>
              <a:rPr lang="en-GB" dirty="0"/>
              <a:t>2011</a:t>
            </a:r>
            <a:r>
              <a:rPr lang="cs-CZ" dirty="0"/>
              <a:t> – doktorské studium na FCH – stáže, projekty atd.</a:t>
            </a:r>
            <a:endParaRPr lang="en-GB" dirty="0"/>
          </a:p>
          <a:p>
            <a:r>
              <a:rPr lang="en-GB" dirty="0"/>
              <a:t>2015-2016 – </a:t>
            </a:r>
            <a:r>
              <a:rPr lang="cs-CZ" dirty="0"/>
              <a:t>Zaměstnanec FCH (projekt)</a:t>
            </a:r>
            <a:endParaRPr lang="en-GB" dirty="0"/>
          </a:p>
          <a:p>
            <a:r>
              <a:rPr lang="cs-CZ" dirty="0"/>
              <a:t>2016 duben – Japonsko – </a:t>
            </a:r>
            <a:r>
              <a:rPr lang="cs-CZ" dirty="0" err="1"/>
              <a:t>Kyushu</a:t>
            </a:r>
            <a:r>
              <a:rPr lang="cs-CZ" dirty="0"/>
              <a:t> University – druhý doktorát full stipendium japonské vlády </a:t>
            </a:r>
            <a:endParaRPr lang="en-GB" dirty="0"/>
          </a:p>
          <a:p>
            <a:r>
              <a:rPr lang="cs-CZ" dirty="0"/>
              <a:t>Od 2019 – Asistent IGSES KU</a:t>
            </a:r>
            <a:endParaRPr lang="en-GB" dirty="0"/>
          </a:p>
        </p:txBody>
      </p:sp>
      <p:sp>
        <p:nvSpPr>
          <p:cNvPr id="4" name="Footer Placeholder 3">
            <a:extLst>
              <a:ext uri="{FF2B5EF4-FFF2-40B4-BE49-F238E27FC236}">
                <a16:creationId xmlns:a16="http://schemas.microsoft.com/office/drawing/2014/main" id="{9ECF8091-1A46-4013-AECD-1FB2EFD9C3EE}"/>
              </a:ext>
            </a:extLst>
          </p:cNvPr>
          <p:cNvSpPr>
            <a:spLocks noGrp="1"/>
          </p:cNvSpPr>
          <p:nvPr>
            <p:ph type="ftr" sz="quarter" idx="11"/>
          </p:nvPr>
        </p:nvSpPr>
        <p:spPr/>
        <p:txBody>
          <a:bodyPr/>
          <a:lstStyle/>
          <a:p>
            <a:r>
              <a:rPr lang="en-US"/>
              <a:t>Webinář o studiu v Japonsku na Kyushu University</a:t>
            </a:r>
            <a:endParaRPr lang="en-US" dirty="0"/>
          </a:p>
        </p:txBody>
      </p:sp>
      <p:pic>
        <p:nvPicPr>
          <p:cNvPr id="1026" name="Picture 2">
            <a:extLst>
              <a:ext uri="{FF2B5EF4-FFF2-40B4-BE49-F238E27FC236}">
                <a16:creationId xmlns:a16="http://schemas.microsoft.com/office/drawing/2014/main" id="{B580E817-2288-44F1-ADF6-12FC7AD027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2635" y="1653887"/>
            <a:ext cx="4469263" cy="3350202"/>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C2D4D72F-0D80-4511-B721-CCCC607782C5}"/>
              </a:ext>
            </a:extLst>
          </p:cNvPr>
          <p:cNvSpPr>
            <a:spLocks noGrp="1"/>
          </p:cNvSpPr>
          <p:nvPr>
            <p:ph type="dt" sz="half" idx="10"/>
          </p:nvPr>
        </p:nvSpPr>
        <p:spPr/>
        <p:txBody>
          <a:bodyPr/>
          <a:lstStyle/>
          <a:p>
            <a:r>
              <a:rPr lang="en-US"/>
              <a:t>18. 5. 2021</a:t>
            </a:r>
            <a:endParaRPr lang="en-US" dirty="0"/>
          </a:p>
        </p:txBody>
      </p:sp>
      <p:sp>
        <p:nvSpPr>
          <p:cNvPr id="6" name="Slide Number Placeholder 5">
            <a:extLst>
              <a:ext uri="{FF2B5EF4-FFF2-40B4-BE49-F238E27FC236}">
                <a16:creationId xmlns:a16="http://schemas.microsoft.com/office/drawing/2014/main" id="{3ACF0549-46D5-4AD6-A689-D099A78EB3D7}"/>
              </a:ext>
            </a:extLst>
          </p:cNvPr>
          <p:cNvSpPr>
            <a:spLocks noGrp="1"/>
          </p:cNvSpPr>
          <p:nvPr>
            <p:ph type="sldNum" sz="quarter" idx="12"/>
          </p:nvPr>
        </p:nvSpPr>
        <p:spPr/>
        <p:txBody>
          <a:bodyPr/>
          <a:lstStyle/>
          <a:p>
            <a:fld id="{00222977-07F0-43A6-A277-6FF5B4151210}" type="slidenum">
              <a:rPr lang="en-US" smtClean="0"/>
              <a:pPr/>
              <a:t>3</a:t>
            </a:fld>
            <a:endParaRPr lang="en-US"/>
          </a:p>
        </p:txBody>
      </p:sp>
    </p:spTree>
    <p:extLst>
      <p:ext uri="{BB962C8B-B14F-4D97-AF65-F5344CB8AC3E}">
        <p14:creationId xmlns:p14="http://schemas.microsoft.com/office/powerpoint/2010/main" val="3251025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2599-0456-44BA-A676-BDD664037FF6}"/>
              </a:ext>
            </a:extLst>
          </p:cNvPr>
          <p:cNvSpPr>
            <a:spLocks noGrp="1"/>
          </p:cNvSpPr>
          <p:nvPr>
            <p:ph type="title"/>
          </p:nvPr>
        </p:nvSpPr>
        <p:spPr/>
        <p:txBody>
          <a:bodyPr/>
          <a:lstStyle/>
          <a:p>
            <a:r>
              <a:rPr lang="cs-CZ" dirty="0"/>
              <a:t>Obsah webináře</a:t>
            </a:r>
            <a:endParaRPr lang="en-GB" dirty="0"/>
          </a:p>
        </p:txBody>
      </p:sp>
      <p:sp>
        <p:nvSpPr>
          <p:cNvPr id="3" name="Content Placeholder 2">
            <a:extLst>
              <a:ext uri="{FF2B5EF4-FFF2-40B4-BE49-F238E27FC236}">
                <a16:creationId xmlns:a16="http://schemas.microsoft.com/office/drawing/2014/main" id="{72F43CF4-2F6D-42D4-8D2D-9D7F28D135B0}"/>
              </a:ext>
            </a:extLst>
          </p:cNvPr>
          <p:cNvSpPr>
            <a:spLocks noGrp="1"/>
          </p:cNvSpPr>
          <p:nvPr>
            <p:ph idx="1"/>
          </p:nvPr>
        </p:nvSpPr>
        <p:spPr>
          <a:xfrm>
            <a:off x="695324" y="1304925"/>
            <a:ext cx="7383274" cy="4457700"/>
          </a:xfrm>
        </p:spPr>
        <p:txBody>
          <a:bodyPr>
            <a:normAutofit fontScale="92500" lnSpcReduction="10000"/>
          </a:bodyPr>
          <a:lstStyle/>
          <a:p>
            <a:pPr marL="0" indent="0">
              <a:buNone/>
            </a:pPr>
            <a:r>
              <a:rPr lang="cs-CZ" b="1" dirty="0"/>
              <a:t>Úvodem</a:t>
            </a:r>
          </a:p>
          <a:p>
            <a:pPr marL="514350" indent="-514350">
              <a:buFont typeface="+mj-lt"/>
              <a:buAutoNum type="arabicPeriod"/>
            </a:pPr>
            <a:r>
              <a:rPr lang="cs-CZ" dirty="0"/>
              <a:t>Představení </a:t>
            </a:r>
            <a:r>
              <a:rPr lang="cs-CZ" dirty="0" err="1"/>
              <a:t>Kyushu</a:t>
            </a:r>
            <a:r>
              <a:rPr lang="cs-CZ" dirty="0"/>
              <a:t> University</a:t>
            </a:r>
          </a:p>
          <a:p>
            <a:pPr marL="514350" indent="-514350">
              <a:buFont typeface="+mj-lt"/>
              <a:buAutoNum type="arabicPeriod"/>
            </a:pPr>
            <a:r>
              <a:rPr lang="cs-CZ" dirty="0">
                <a:solidFill>
                  <a:schemeClr val="bg1">
                    <a:lumMod val="85000"/>
                  </a:schemeClr>
                </a:solidFill>
              </a:rPr>
              <a:t>Co je to IGSES a co tam děláme?</a:t>
            </a:r>
          </a:p>
          <a:p>
            <a:pPr marL="0" indent="0">
              <a:buNone/>
            </a:pPr>
            <a:r>
              <a:rPr lang="cs-CZ" b="1" dirty="0">
                <a:solidFill>
                  <a:schemeClr val="bg1">
                    <a:lumMod val="85000"/>
                  </a:schemeClr>
                </a:solidFill>
              </a:rPr>
              <a:t>Co se nabízí</a:t>
            </a:r>
          </a:p>
          <a:p>
            <a:pPr marL="514350" indent="-514350">
              <a:buFont typeface="+mj-lt"/>
              <a:buAutoNum type="arabicPeriod" startAt="3"/>
            </a:pPr>
            <a:r>
              <a:rPr lang="cs-CZ" dirty="0">
                <a:solidFill>
                  <a:schemeClr val="bg1">
                    <a:lumMod val="85000"/>
                  </a:schemeClr>
                </a:solidFill>
              </a:rPr>
              <a:t>Jaké jsou možnosti stáží a stipendií z Japonské strany?</a:t>
            </a:r>
          </a:p>
          <a:p>
            <a:pPr marL="514350" indent="-514350">
              <a:buFont typeface="+mj-lt"/>
              <a:buAutoNum type="arabicPeriod" startAt="3"/>
            </a:pPr>
            <a:r>
              <a:rPr lang="cs-CZ" dirty="0">
                <a:solidFill>
                  <a:schemeClr val="bg1">
                    <a:lumMod val="85000"/>
                  </a:schemeClr>
                </a:solidFill>
              </a:rPr>
              <a:t>Jak si vybrat laboratoř?</a:t>
            </a:r>
          </a:p>
          <a:p>
            <a:pPr marL="0" indent="0">
              <a:buNone/>
            </a:pPr>
            <a:r>
              <a:rPr lang="cs-CZ" b="1" dirty="0">
                <a:solidFill>
                  <a:schemeClr val="bg1">
                    <a:lumMod val="85000"/>
                  </a:schemeClr>
                </a:solidFill>
              </a:rPr>
              <a:t>Praktické vědět</a:t>
            </a:r>
          </a:p>
          <a:p>
            <a:pPr marL="514350" indent="-514350">
              <a:buFont typeface="+mj-lt"/>
              <a:buAutoNum type="arabicPeriod" startAt="5"/>
            </a:pPr>
            <a:r>
              <a:rPr lang="cs-CZ" dirty="0">
                <a:solidFill>
                  <a:schemeClr val="bg1">
                    <a:lumMod val="85000"/>
                  </a:schemeClr>
                </a:solidFill>
              </a:rPr>
              <a:t>Jak se žije na </a:t>
            </a:r>
            <a:r>
              <a:rPr lang="cs-CZ" dirty="0" err="1">
                <a:solidFill>
                  <a:schemeClr val="bg1">
                    <a:lumMod val="85000"/>
                  </a:schemeClr>
                </a:solidFill>
              </a:rPr>
              <a:t>Kyushu</a:t>
            </a:r>
            <a:r>
              <a:rPr lang="cs-CZ" dirty="0">
                <a:solidFill>
                  <a:schemeClr val="bg1">
                    <a:lumMod val="85000"/>
                  </a:schemeClr>
                </a:solidFill>
              </a:rPr>
              <a:t> University?</a:t>
            </a:r>
          </a:p>
          <a:p>
            <a:pPr marL="514350" indent="-514350">
              <a:buFont typeface="+mj-lt"/>
              <a:buAutoNum type="arabicPeriod" startAt="5"/>
            </a:pPr>
            <a:r>
              <a:rPr lang="cs-CZ" dirty="0">
                <a:solidFill>
                  <a:schemeClr val="bg1">
                    <a:lumMod val="85000"/>
                  </a:schemeClr>
                </a:solidFill>
              </a:rPr>
              <a:t>Trochu o Japonsku a Japoncích</a:t>
            </a:r>
          </a:p>
          <a:p>
            <a:endParaRPr lang="en-GB" dirty="0"/>
          </a:p>
        </p:txBody>
      </p:sp>
      <p:sp>
        <p:nvSpPr>
          <p:cNvPr id="4" name="Footer Placeholder 3">
            <a:extLst>
              <a:ext uri="{FF2B5EF4-FFF2-40B4-BE49-F238E27FC236}">
                <a16:creationId xmlns:a16="http://schemas.microsoft.com/office/drawing/2014/main" id="{1A86F988-EF44-4D41-B5F5-773461445282}"/>
              </a:ext>
            </a:extLst>
          </p:cNvPr>
          <p:cNvSpPr>
            <a:spLocks noGrp="1"/>
          </p:cNvSpPr>
          <p:nvPr>
            <p:ph type="ftr" sz="quarter" idx="11"/>
          </p:nvPr>
        </p:nvSpPr>
        <p:spPr/>
        <p:txBody>
          <a:bodyPr/>
          <a:lstStyle/>
          <a:p>
            <a:r>
              <a:rPr lang="en-US"/>
              <a:t>Webinář o studiu v Japonsku na Kyushu University</a:t>
            </a:r>
            <a:endParaRPr lang="en-US" dirty="0"/>
          </a:p>
        </p:txBody>
      </p:sp>
      <p:pic>
        <p:nvPicPr>
          <p:cNvPr id="5" name="Picture 4">
            <a:extLst>
              <a:ext uri="{FF2B5EF4-FFF2-40B4-BE49-F238E27FC236}">
                <a16:creationId xmlns:a16="http://schemas.microsoft.com/office/drawing/2014/main" id="{6C8BBCE3-1488-48A3-AC0F-0B01FA0AB024}"/>
              </a:ext>
            </a:extLst>
          </p:cNvPr>
          <p:cNvPicPr>
            <a:picLocks noChangeAspect="1"/>
          </p:cNvPicPr>
          <p:nvPr/>
        </p:nvPicPr>
        <p:blipFill>
          <a:blip r:embed="rId2"/>
          <a:stretch>
            <a:fillRect/>
          </a:stretch>
        </p:blipFill>
        <p:spPr>
          <a:xfrm>
            <a:off x="8450264" y="1443327"/>
            <a:ext cx="3046412" cy="3206750"/>
          </a:xfrm>
          <a:prstGeom prst="rect">
            <a:avLst/>
          </a:prstGeom>
        </p:spPr>
      </p:pic>
      <p:sp>
        <p:nvSpPr>
          <p:cNvPr id="6" name="Date Placeholder 5">
            <a:extLst>
              <a:ext uri="{FF2B5EF4-FFF2-40B4-BE49-F238E27FC236}">
                <a16:creationId xmlns:a16="http://schemas.microsoft.com/office/drawing/2014/main" id="{CF089F52-45DB-4FD1-B9D4-20EF885CF12F}"/>
              </a:ext>
            </a:extLst>
          </p:cNvPr>
          <p:cNvSpPr>
            <a:spLocks noGrp="1"/>
          </p:cNvSpPr>
          <p:nvPr>
            <p:ph type="dt" sz="half" idx="10"/>
          </p:nvPr>
        </p:nvSpPr>
        <p:spPr/>
        <p:txBody>
          <a:bodyPr/>
          <a:lstStyle/>
          <a:p>
            <a:r>
              <a:rPr lang="en-US"/>
              <a:t>18. 5. 2021</a:t>
            </a:r>
            <a:endParaRPr lang="en-US" dirty="0"/>
          </a:p>
        </p:txBody>
      </p:sp>
      <p:sp>
        <p:nvSpPr>
          <p:cNvPr id="7" name="Slide Number Placeholder 6">
            <a:extLst>
              <a:ext uri="{FF2B5EF4-FFF2-40B4-BE49-F238E27FC236}">
                <a16:creationId xmlns:a16="http://schemas.microsoft.com/office/drawing/2014/main" id="{298CBFCE-858D-4CEE-B9AA-F4950FFD340C}"/>
              </a:ext>
            </a:extLst>
          </p:cNvPr>
          <p:cNvSpPr>
            <a:spLocks noGrp="1"/>
          </p:cNvSpPr>
          <p:nvPr>
            <p:ph type="sldNum" sz="quarter" idx="12"/>
          </p:nvPr>
        </p:nvSpPr>
        <p:spPr/>
        <p:txBody>
          <a:bodyPr/>
          <a:lstStyle/>
          <a:p>
            <a:fld id="{00222977-07F0-43A6-A277-6FF5B4151210}" type="slidenum">
              <a:rPr lang="en-US" smtClean="0"/>
              <a:pPr/>
              <a:t>4</a:t>
            </a:fld>
            <a:endParaRPr lang="en-US"/>
          </a:p>
        </p:txBody>
      </p:sp>
    </p:spTree>
    <p:extLst>
      <p:ext uri="{BB962C8B-B14F-4D97-AF65-F5344CB8AC3E}">
        <p14:creationId xmlns:p14="http://schemas.microsoft.com/office/powerpoint/2010/main" val="81387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a:extLst>
              <a:ext uri="{FF2B5EF4-FFF2-40B4-BE49-F238E27FC236}">
                <a16:creationId xmlns:a16="http://schemas.microsoft.com/office/drawing/2014/main" id="{ED633FA3-5EC6-2347-96B2-9E2BAA29C088}"/>
              </a:ext>
            </a:extLst>
          </p:cNvPr>
          <p:cNvSpPr>
            <a:spLocks noGrp="1" noChangeArrowheads="1"/>
          </p:cNvSpPr>
          <p:nvPr>
            <p:ph type="title"/>
          </p:nvPr>
        </p:nvSpPr>
        <p:spPr/>
        <p:txBody>
          <a:bodyPr>
            <a:normAutofit/>
          </a:bodyPr>
          <a:lstStyle/>
          <a:p>
            <a:pPr eaLnBrk="1" hangingPunct="1"/>
            <a:r>
              <a:rPr lang="en-US" altLang="ja-JP" sz="2800" b="1" dirty="0">
                <a:latin typeface="Arial" panose="020B0604020202020204" pitchFamily="34" charset="0"/>
                <a:cs typeface="Arial" panose="020B0604020202020204" pitchFamily="34" charset="0"/>
              </a:rPr>
              <a:t>Kyusyu Univ</a:t>
            </a:r>
            <a:r>
              <a:rPr lang="cs-CZ" altLang="ja-JP" sz="2800" b="1" dirty="0" err="1">
                <a:latin typeface="Arial" panose="020B0604020202020204" pitchFamily="34" charset="0"/>
                <a:cs typeface="Arial" panose="020B0604020202020204" pitchFamily="34" charset="0"/>
              </a:rPr>
              <a:t>ersity</a:t>
            </a:r>
            <a:r>
              <a:rPr lang="en-US" altLang="ja-JP" sz="2800" b="1" dirty="0">
                <a:latin typeface="Arial" panose="020B0604020202020204" pitchFamily="34" charset="0"/>
                <a:cs typeface="Arial" panose="020B0604020202020204" pitchFamily="34" charset="0"/>
              </a:rPr>
              <a:t> is one of 8 major national universities in Japan</a:t>
            </a:r>
          </a:p>
        </p:txBody>
      </p:sp>
      <p:sp>
        <p:nvSpPr>
          <p:cNvPr id="4098" name="スライド番号プレースホルダ 3">
            <a:extLst>
              <a:ext uri="{FF2B5EF4-FFF2-40B4-BE49-F238E27FC236}">
                <a16:creationId xmlns:a16="http://schemas.microsoft.com/office/drawing/2014/main" id="{4F11B3AB-CF52-B743-B3B5-E1019D7E84A2}"/>
              </a:ext>
            </a:extLst>
          </p:cNvPr>
          <p:cNvSpPr>
            <a:spLocks noGrp="1"/>
          </p:cNvSpPr>
          <p:nvPr>
            <p:ph type="sldNum" sz="quarter" idx="4294967295"/>
          </p:nvPr>
        </p:nvSpPr>
        <p:spPr>
          <a:xfrm>
            <a:off x="0" y="6356350"/>
            <a:ext cx="177165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33373AC-27ED-4C47-B167-FDC7464896ED}" type="slidenum">
              <a:rPr lang="en-US" altLang="ja-JP" sz="1600">
                <a:solidFill>
                  <a:schemeClr val="bg1"/>
                </a:solidFill>
              </a:rPr>
              <a:pPr eaLnBrk="1" hangingPunct="1"/>
              <a:t>5</a:t>
            </a:fld>
            <a:endParaRPr lang="en-US" altLang="ja-JP" sz="1600">
              <a:solidFill>
                <a:schemeClr val="bg1"/>
              </a:solidFill>
            </a:endParaRPr>
          </a:p>
        </p:txBody>
      </p:sp>
      <p:grpSp>
        <p:nvGrpSpPr>
          <p:cNvPr id="16" name="Group 15">
            <a:extLst>
              <a:ext uri="{FF2B5EF4-FFF2-40B4-BE49-F238E27FC236}">
                <a16:creationId xmlns:a16="http://schemas.microsoft.com/office/drawing/2014/main" id="{7643EA0D-23E5-4133-8F06-530675DE09B6}"/>
              </a:ext>
            </a:extLst>
          </p:cNvPr>
          <p:cNvGrpSpPr/>
          <p:nvPr/>
        </p:nvGrpSpPr>
        <p:grpSpPr>
          <a:xfrm>
            <a:off x="666750" y="865642"/>
            <a:ext cx="10858500" cy="5331847"/>
            <a:chOff x="0" y="351292"/>
            <a:chExt cx="11969277" cy="5877272"/>
          </a:xfrm>
        </p:grpSpPr>
        <p:pic>
          <p:nvPicPr>
            <p:cNvPr id="4" name="図 3" descr="木の枝&#10;&#10;自動的に生成された説明">
              <a:extLst>
                <a:ext uri="{FF2B5EF4-FFF2-40B4-BE49-F238E27FC236}">
                  <a16:creationId xmlns:a16="http://schemas.microsoft.com/office/drawing/2014/main" id="{6484A6F5-C20D-344D-ACA9-74B6A5E3D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76065"/>
              <a:ext cx="4464496" cy="3960440"/>
            </a:xfrm>
            <a:prstGeom prst="rect">
              <a:avLst/>
            </a:prstGeom>
          </p:spPr>
        </p:pic>
        <p:pic>
          <p:nvPicPr>
            <p:cNvPr id="8" name="図 7" descr="マップ&#10;&#10;自動的に生成された説明">
              <a:extLst>
                <a:ext uri="{FF2B5EF4-FFF2-40B4-BE49-F238E27FC236}">
                  <a16:creationId xmlns:a16="http://schemas.microsoft.com/office/drawing/2014/main" id="{49AA741E-7E98-E84F-9EAF-46AD1CDBD164}"/>
                </a:ext>
              </a:extLst>
            </p:cNvPr>
            <p:cNvPicPr>
              <a:picLocks noChangeAspect="1"/>
            </p:cNvPicPr>
            <p:nvPr/>
          </p:nvPicPr>
          <p:blipFill>
            <a:blip r:embed="rId4"/>
            <a:stretch>
              <a:fillRect/>
            </a:stretch>
          </p:blipFill>
          <p:spPr>
            <a:xfrm rot="702762">
              <a:off x="5723070" y="351292"/>
              <a:ext cx="4063756" cy="5877272"/>
            </a:xfrm>
            <a:prstGeom prst="rect">
              <a:avLst/>
            </a:prstGeom>
          </p:spPr>
        </p:pic>
        <p:cxnSp>
          <p:nvCxnSpPr>
            <p:cNvPr id="13" name="直線矢印コネクタ 12">
              <a:extLst>
                <a:ext uri="{FF2B5EF4-FFF2-40B4-BE49-F238E27FC236}">
                  <a16:creationId xmlns:a16="http://schemas.microsoft.com/office/drawing/2014/main" id="{A80C83C5-E8C0-C749-B2F9-9F212F8F3592}"/>
                </a:ext>
              </a:extLst>
            </p:cNvPr>
            <p:cNvCxnSpPr>
              <a:cxnSpLocks/>
              <a:endCxn id="15" idx="1"/>
            </p:cNvCxnSpPr>
            <p:nvPr/>
          </p:nvCxnSpPr>
          <p:spPr bwMode="auto">
            <a:xfrm>
              <a:off x="8769222" y="1666142"/>
              <a:ext cx="1173968" cy="515687"/>
            </a:xfrm>
            <a:prstGeom prst="straightConnector1">
              <a:avLst/>
            </a:prstGeom>
            <a:solidFill>
              <a:schemeClr val="accent1"/>
            </a:solidFill>
            <a:ln w="38100" cap="flat" cmpd="sng" algn="ctr">
              <a:solidFill>
                <a:schemeClr val="tx1"/>
              </a:solidFill>
              <a:prstDash val="solid"/>
              <a:round/>
              <a:headEnd type="oval" w="lg" len="lg"/>
              <a:tailEnd type="none"/>
            </a:ln>
            <a:effectLst/>
          </p:spPr>
        </p:cxnSp>
        <p:sp>
          <p:nvSpPr>
            <p:cNvPr id="15" name="テキスト ボックス 14">
              <a:extLst>
                <a:ext uri="{FF2B5EF4-FFF2-40B4-BE49-F238E27FC236}">
                  <a16:creationId xmlns:a16="http://schemas.microsoft.com/office/drawing/2014/main" id="{1520773D-FD7E-D94A-8C2D-CBCDE881DCF4}"/>
                </a:ext>
              </a:extLst>
            </p:cNvPr>
            <p:cNvSpPr txBox="1"/>
            <p:nvPr/>
          </p:nvSpPr>
          <p:spPr>
            <a:xfrm>
              <a:off x="9943190" y="1950996"/>
              <a:ext cx="1993623" cy="461665"/>
            </a:xfrm>
            <a:prstGeom prst="rect">
              <a:avLst/>
            </a:prstGeom>
            <a:noFill/>
          </p:spPr>
          <p:txBody>
            <a:bodyPr wrap="none" rtlCol="0">
              <a:spAutoFit/>
            </a:bodyPr>
            <a:lstStyle/>
            <a:p>
              <a:r>
                <a:rPr kumimoji="1" lang="en-US" altLang="ja-JP" b="1" dirty="0">
                  <a:latin typeface="Arial Narrow" panose="020B0604020202020204" pitchFamily="34" charset="0"/>
                  <a:cs typeface="Arial Narrow" panose="020B0604020202020204" pitchFamily="34" charset="0"/>
                </a:rPr>
                <a:t>Hokkaido Univ.</a:t>
              </a:r>
              <a:endParaRPr kumimoji="1" lang="ja-JP" altLang="en-US" b="1">
                <a:latin typeface="Arial Narrow" panose="020B0604020202020204" pitchFamily="34" charset="0"/>
                <a:cs typeface="Arial Narrow" panose="020B0604020202020204" pitchFamily="34" charset="0"/>
              </a:endParaRPr>
            </a:p>
          </p:txBody>
        </p:sp>
        <p:cxnSp>
          <p:nvCxnSpPr>
            <p:cNvPr id="20" name="直線矢印コネクタ 19">
              <a:extLst>
                <a:ext uri="{FF2B5EF4-FFF2-40B4-BE49-F238E27FC236}">
                  <a16:creationId xmlns:a16="http://schemas.microsoft.com/office/drawing/2014/main" id="{40723574-B6BA-EE41-B403-4EAFD68E2A1E}"/>
                </a:ext>
              </a:extLst>
            </p:cNvPr>
            <p:cNvCxnSpPr>
              <a:cxnSpLocks/>
            </p:cNvCxnSpPr>
            <p:nvPr/>
          </p:nvCxnSpPr>
          <p:spPr bwMode="auto">
            <a:xfrm flipV="1">
              <a:off x="8769222" y="3129112"/>
              <a:ext cx="1064028" cy="39241"/>
            </a:xfrm>
            <a:prstGeom prst="straightConnector1">
              <a:avLst/>
            </a:prstGeom>
            <a:solidFill>
              <a:schemeClr val="accent1"/>
            </a:solidFill>
            <a:ln w="38100" cap="flat" cmpd="sng" algn="ctr">
              <a:solidFill>
                <a:schemeClr val="tx1"/>
              </a:solidFill>
              <a:prstDash val="solid"/>
              <a:round/>
              <a:headEnd type="oval" w="lg" len="lg"/>
              <a:tailEnd type="none"/>
            </a:ln>
            <a:effectLst/>
          </p:spPr>
        </p:cxnSp>
        <p:sp>
          <p:nvSpPr>
            <p:cNvPr id="21" name="テキスト ボックス 20">
              <a:extLst>
                <a:ext uri="{FF2B5EF4-FFF2-40B4-BE49-F238E27FC236}">
                  <a16:creationId xmlns:a16="http://schemas.microsoft.com/office/drawing/2014/main" id="{B34544BF-9FC9-5342-AB89-C94796C94786}"/>
                </a:ext>
              </a:extLst>
            </p:cNvPr>
            <p:cNvSpPr txBox="1"/>
            <p:nvPr/>
          </p:nvSpPr>
          <p:spPr>
            <a:xfrm>
              <a:off x="9809662" y="2917899"/>
              <a:ext cx="1747530" cy="461665"/>
            </a:xfrm>
            <a:prstGeom prst="rect">
              <a:avLst/>
            </a:prstGeom>
            <a:noFill/>
          </p:spPr>
          <p:txBody>
            <a:bodyPr wrap="none" rtlCol="0">
              <a:spAutoFit/>
            </a:bodyPr>
            <a:lstStyle/>
            <a:p>
              <a:r>
                <a:rPr kumimoji="1" lang="en-US" altLang="ja-JP" b="1" dirty="0">
                  <a:latin typeface="Arial Narrow" panose="020B0604020202020204" pitchFamily="34" charset="0"/>
                  <a:cs typeface="Arial Narrow" panose="020B0604020202020204" pitchFamily="34" charset="0"/>
                </a:rPr>
                <a:t>Tohoku Univ.</a:t>
              </a:r>
              <a:endParaRPr kumimoji="1" lang="ja-JP" altLang="en-US" b="1">
                <a:latin typeface="Arial Narrow" panose="020B0604020202020204" pitchFamily="34" charset="0"/>
                <a:cs typeface="Arial Narrow" panose="020B0604020202020204" pitchFamily="34" charset="0"/>
              </a:endParaRPr>
            </a:p>
          </p:txBody>
        </p:sp>
        <p:cxnSp>
          <p:nvCxnSpPr>
            <p:cNvPr id="25" name="直線矢印コネクタ 24">
              <a:extLst>
                <a:ext uri="{FF2B5EF4-FFF2-40B4-BE49-F238E27FC236}">
                  <a16:creationId xmlns:a16="http://schemas.microsoft.com/office/drawing/2014/main" id="{78CADB5B-123E-FA48-A5F6-8956F08F825C}"/>
                </a:ext>
              </a:extLst>
            </p:cNvPr>
            <p:cNvCxnSpPr>
              <a:cxnSpLocks/>
            </p:cNvCxnSpPr>
            <p:nvPr/>
          </p:nvCxnSpPr>
          <p:spPr bwMode="auto">
            <a:xfrm flipV="1">
              <a:off x="8425274" y="3995524"/>
              <a:ext cx="1136036" cy="1"/>
            </a:xfrm>
            <a:prstGeom prst="straightConnector1">
              <a:avLst/>
            </a:prstGeom>
            <a:solidFill>
              <a:schemeClr val="accent1"/>
            </a:solidFill>
            <a:ln w="38100" cap="flat" cmpd="sng" algn="ctr">
              <a:solidFill>
                <a:schemeClr val="tx1"/>
              </a:solidFill>
              <a:prstDash val="solid"/>
              <a:round/>
              <a:headEnd type="oval" w="lg" len="lg"/>
              <a:tailEnd type="none"/>
            </a:ln>
            <a:effectLst/>
          </p:spPr>
        </p:cxnSp>
        <p:cxnSp>
          <p:nvCxnSpPr>
            <p:cNvPr id="26" name="直線矢印コネクタ 25">
              <a:extLst>
                <a:ext uri="{FF2B5EF4-FFF2-40B4-BE49-F238E27FC236}">
                  <a16:creationId xmlns:a16="http://schemas.microsoft.com/office/drawing/2014/main" id="{B94A2DA8-DDD6-0344-AB8E-9C1C86D6967C}"/>
                </a:ext>
              </a:extLst>
            </p:cNvPr>
            <p:cNvCxnSpPr>
              <a:cxnSpLocks/>
            </p:cNvCxnSpPr>
            <p:nvPr/>
          </p:nvCxnSpPr>
          <p:spPr bwMode="auto">
            <a:xfrm>
              <a:off x="8425274" y="4170643"/>
              <a:ext cx="875962" cy="628489"/>
            </a:xfrm>
            <a:prstGeom prst="straightConnector1">
              <a:avLst/>
            </a:prstGeom>
            <a:solidFill>
              <a:schemeClr val="accent1"/>
            </a:solidFill>
            <a:ln w="38100" cap="flat" cmpd="sng" algn="ctr">
              <a:solidFill>
                <a:schemeClr val="tx1"/>
              </a:solidFill>
              <a:prstDash val="solid"/>
              <a:round/>
              <a:headEnd type="oval" w="lg" len="lg"/>
              <a:tailEnd type="none"/>
            </a:ln>
            <a:effectLst/>
          </p:spPr>
        </p:cxnSp>
        <p:sp>
          <p:nvSpPr>
            <p:cNvPr id="30" name="テキスト ボックス 29">
              <a:extLst>
                <a:ext uri="{FF2B5EF4-FFF2-40B4-BE49-F238E27FC236}">
                  <a16:creationId xmlns:a16="http://schemas.microsoft.com/office/drawing/2014/main" id="{D75BED98-0D95-8745-88F9-0758622F564A}"/>
                </a:ext>
              </a:extLst>
            </p:cNvPr>
            <p:cNvSpPr txBox="1"/>
            <p:nvPr/>
          </p:nvSpPr>
          <p:spPr>
            <a:xfrm>
              <a:off x="9561310" y="3770552"/>
              <a:ext cx="2407967" cy="461665"/>
            </a:xfrm>
            <a:prstGeom prst="rect">
              <a:avLst/>
            </a:prstGeom>
            <a:noFill/>
          </p:spPr>
          <p:txBody>
            <a:bodyPr wrap="none" rtlCol="0">
              <a:spAutoFit/>
            </a:bodyPr>
            <a:lstStyle/>
            <a:p>
              <a:r>
                <a:rPr kumimoji="1" lang="en-US" altLang="ja-JP" b="1" dirty="0">
                  <a:latin typeface="Arial Narrow" panose="020B0604020202020204" pitchFamily="34" charset="0"/>
                  <a:cs typeface="Arial Narrow" panose="020B0604020202020204" pitchFamily="34" charset="0"/>
                </a:rPr>
                <a:t>The Univ. of Tokyo</a:t>
              </a:r>
              <a:endParaRPr kumimoji="1" lang="ja-JP" altLang="en-US" b="1">
                <a:latin typeface="Arial Narrow" panose="020B0604020202020204" pitchFamily="34" charset="0"/>
                <a:cs typeface="Arial Narrow" panose="020B0604020202020204" pitchFamily="34" charset="0"/>
              </a:endParaRPr>
            </a:p>
          </p:txBody>
        </p:sp>
        <p:sp>
          <p:nvSpPr>
            <p:cNvPr id="31" name="テキスト ボックス 30">
              <a:extLst>
                <a:ext uri="{FF2B5EF4-FFF2-40B4-BE49-F238E27FC236}">
                  <a16:creationId xmlns:a16="http://schemas.microsoft.com/office/drawing/2014/main" id="{D84CF15D-D573-B041-8305-5F8CDD3CCE26}"/>
                </a:ext>
              </a:extLst>
            </p:cNvPr>
            <p:cNvSpPr txBox="1"/>
            <p:nvPr/>
          </p:nvSpPr>
          <p:spPr>
            <a:xfrm>
              <a:off x="9361509" y="4594527"/>
              <a:ext cx="2250897" cy="838324"/>
            </a:xfrm>
            <a:prstGeom prst="rect">
              <a:avLst/>
            </a:prstGeom>
            <a:noFill/>
          </p:spPr>
          <p:txBody>
            <a:bodyPr wrap="square" rtlCol="0">
              <a:spAutoFit/>
            </a:bodyPr>
            <a:lstStyle/>
            <a:p>
              <a:r>
                <a:rPr kumimoji="1" lang="en-US" altLang="ja-JP" b="1" dirty="0">
                  <a:latin typeface="Arial Narrow" panose="020B0604020202020204" pitchFamily="34" charset="0"/>
                  <a:cs typeface="Arial Narrow" panose="020B0604020202020204" pitchFamily="34" charset="0"/>
                </a:rPr>
                <a:t>Tokyo Institute of Technology</a:t>
              </a:r>
              <a:endParaRPr kumimoji="1" lang="ja-JP" altLang="en-US" b="1">
                <a:latin typeface="Arial Narrow" panose="020B0604020202020204" pitchFamily="34" charset="0"/>
                <a:cs typeface="Arial Narrow" panose="020B0604020202020204" pitchFamily="34" charset="0"/>
              </a:endParaRPr>
            </a:p>
          </p:txBody>
        </p:sp>
        <p:cxnSp>
          <p:nvCxnSpPr>
            <p:cNvPr id="32" name="直線矢印コネクタ 31">
              <a:extLst>
                <a:ext uri="{FF2B5EF4-FFF2-40B4-BE49-F238E27FC236}">
                  <a16:creationId xmlns:a16="http://schemas.microsoft.com/office/drawing/2014/main" id="{95E4FF61-779B-CA47-93B9-AE074DEDC147}"/>
                </a:ext>
              </a:extLst>
            </p:cNvPr>
            <p:cNvCxnSpPr>
              <a:cxnSpLocks/>
            </p:cNvCxnSpPr>
            <p:nvPr/>
          </p:nvCxnSpPr>
          <p:spPr bwMode="auto">
            <a:xfrm>
              <a:off x="7689102" y="4248473"/>
              <a:ext cx="590288" cy="1101318"/>
            </a:xfrm>
            <a:prstGeom prst="straightConnector1">
              <a:avLst/>
            </a:prstGeom>
            <a:solidFill>
              <a:schemeClr val="accent1"/>
            </a:solidFill>
            <a:ln w="38100" cap="flat" cmpd="sng" algn="ctr">
              <a:solidFill>
                <a:schemeClr val="tx1"/>
              </a:solidFill>
              <a:prstDash val="solid"/>
              <a:round/>
              <a:headEnd type="oval" w="lg" len="lg"/>
              <a:tailEnd type="none"/>
            </a:ln>
            <a:effectLst/>
          </p:spPr>
        </p:cxnSp>
        <p:sp>
          <p:nvSpPr>
            <p:cNvPr id="35" name="テキスト ボックス 34">
              <a:extLst>
                <a:ext uri="{FF2B5EF4-FFF2-40B4-BE49-F238E27FC236}">
                  <a16:creationId xmlns:a16="http://schemas.microsoft.com/office/drawing/2014/main" id="{06753987-9FF8-ED4A-95B9-D2B422698579}"/>
                </a:ext>
              </a:extLst>
            </p:cNvPr>
            <p:cNvSpPr txBox="1"/>
            <p:nvPr/>
          </p:nvSpPr>
          <p:spPr>
            <a:xfrm>
              <a:off x="7667661" y="5295943"/>
              <a:ext cx="1769202" cy="461665"/>
            </a:xfrm>
            <a:prstGeom prst="rect">
              <a:avLst/>
            </a:prstGeom>
            <a:noFill/>
          </p:spPr>
          <p:txBody>
            <a:bodyPr wrap="none" rtlCol="0">
              <a:spAutoFit/>
            </a:bodyPr>
            <a:lstStyle/>
            <a:p>
              <a:r>
                <a:rPr kumimoji="1" lang="en-US" altLang="ja-JP" b="1" dirty="0">
                  <a:latin typeface="Arial Narrow" panose="020B0604020202020204" pitchFamily="34" charset="0"/>
                  <a:cs typeface="Arial Narrow" panose="020B0604020202020204" pitchFamily="34" charset="0"/>
                </a:rPr>
                <a:t>Nagoya Univ.</a:t>
              </a:r>
              <a:endParaRPr kumimoji="1" lang="ja-JP" altLang="en-US" b="1">
                <a:latin typeface="Arial Narrow" panose="020B0604020202020204" pitchFamily="34" charset="0"/>
                <a:cs typeface="Arial Narrow" panose="020B0604020202020204" pitchFamily="34" charset="0"/>
              </a:endParaRPr>
            </a:p>
          </p:txBody>
        </p:sp>
        <p:cxnSp>
          <p:nvCxnSpPr>
            <p:cNvPr id="37" name="直線矢印コネクタ 36">
              <a:extLst>
                <a:ext uri="{FF2B5EF4-FFF2-40B4-BE49-F238E27FC236}">
                  <a16:creationId xmlns:a16="http://schemas.microsoft.com/office/drawing/2014/main" id="{B0AEDB7D-C85E-404B-84F0-EE4A38872A8C}"/>
                </a:ext>
              </a:extLst>
            </p:cNvPr>
            <p:cNvCxnSpPr>
              <a:cxnSpLocks/>
              <a:endCxn id="46" idx="2"/>
            </p:cNvCxnSpPr>
            <p:nvPr/>
          </p:nvCxnSpPr>
          <p:spPr bwMode="auto">
            <a:xfrm flipH="1" flipV="1">
              <a:off x="7368258" y="2746212"/>
              <a:ext cx="32812" cy="1583658"/>
            </a:xfrm>
            <a:prstGeom prst="straightConnector1">
              <a:avLst/>
            </a:prstGeom>
            <a:solidFill>
              <a:schemeClr val="accent1"/>
            </a:solidFill>
            <a:ln w="38100" cap="flat" cmpd="sng" algn="ctr">
              <a:solidFill>
                <a:schemeClr val="tx1"/>
              </a:solidFill>
              <a:prstDash val="solid"/>
              <a:round/>
              <a:headEnd type="oval" w="lg" len="lg"/>
              <a:tailEnd type="none"/>
            </a:ln>
            <a:effectLst/>
          </p:spPr>
        </p:cxnSp>
        <p:cxnSp>
          <p:nvCxnSpPr>
            <p:cNvPr id="39" name="直線矢印コネクタ 38">
              <a:extLst>
                <a:ext uri="{FF2B5EF4-FFF2-40B4-BE49-F238E27FC236}">
                  <a16:creationId xmlns:a16="http://schemas.microsoft.com/office/drawing/2014/main" id="{BCBF4527-83E4-5647-A421-F56BAE7C4E0E}"/>
                </a:ext>
              </a:extLst>
            </p:cNvPr>
            <p:cNvCxnSpPr>
              <a:cxnSpLocks/>
            </p:cNvCxnSpPr>
            <p:nvPr/>
          </p:nvCxnSpPr>
          <p:spPr bwMode="auto">
            <a:xfrm flipH="1" flipV="1">
              <a:off x="6328420" y="3168353"/>
              <a:ext cx="954587" cy="1270450"/>
            </a:xfrm>
            <a:prstGeom prst="straightConnector1">
              <a:avLst/>
            </a:prstGeom>
            <a:solidFill>
              <a:schemeClr val="accent1"/>
            </a:solidFill>
            <a:ln w="38100" cap="flat" cmpd="sng" algn="ctr">
              <a:solidFill>
                <a:schemeClr val="tx1"/>
              </a:solidFill>
              <a:prstDash val="solid"/>
              <a:round/>
              <a:headEnd type="oval" w="lg" len="lg"/>
              <a:tailEnd type="none"/>
            </a:ln>
            <a:effectLst/>
          </p:spPr>
        </p:cxnSp>
        <p:sp>
          <p:nvSpPr>
            <p:cNvPr id="46" name="テキスト ボックス 45">
              <a:extLst>
                <a:ext uri="{FF2B5EF4-FFF2-40B4-BE49-F238E27FC236}">
                  <a16:creationId xmlns:a16="http://schemas.microsoft.com/office/drawing/2014/main" id="{DB936730-9809-8849-ADDD-D29D4AB741C7}"/>
                </a:ext>
              </a:extLst>
            </p:cNvPr>
            <p:cNvSpPr txBox="1"/>
            <p:nvPr/>
          </p:nvSpPr>
          <p:spPr>
            <a:xfrm>
              <a:off x="6583043" y="2284547"/>
              <a:ext cx="1570430" cy="461665"/>
            </a:xfrm>
            <a:prstGeom prst="rect">
              <a:avLst/>
            </a:prstGeom>
            <a:noFill/>
          </p:spPr>
          <p:txBody>
            <a:bodyPr wrap="none" rtlCol="0">
              <a:spAutoFit/>
            </a:bodyPr>
            <a:lstStyle/>
            <a:p>
              <a:r>
                <a:rPr kumimoji="1" lang="en-US" altLang="ja-JP" b="1" dirty="0">
                  <a:latin typeface="Arial Narrow" panose="020B0604020202020204" pitchFamily="34" charset="0"/>
                  <a:cs typeface="Arial Narrow" panose="020B0604020202020204" pitchFamily="34" charset="0"/>
                </a:rPr>
                <a:t>Kyoto Univ.</a:t>
              </a:r>
              <a:endParaRPr kumimoji="1" lang="ja-JP" altLang="en-US" b="1">
                <a:latin typeface="Arial Narrow" panose="020B0604020202020204" pitchFamily="34" charset="0"/>
                <a:cs typeface="Arial Narrow" panose="020B0604020202020204" pitchFamily="34" charset="0"/>
              </a:endParaRPr>
            </a:p>
          </p:txBody>
        </p:sp>
        <p:sp>
          <p:nvSpPr>
            <p:cNvPr id="48" name="テキスト ボックス 47">
              <a:extLst>
                <a:ext uri="{FF2B5EF4-FFF2-40B4-BE49-F238E27FC236}">
                  <a16:creationId xmlns:a16="http://schemas.microsoft.com/office/drawing/2014/main" id="{B5A9ABF0-A48C-B841-A594-4A5D23D9ACF1}"/>
                </a:ext>
              </a:extLst>
            </p:cNvPr>
            <p:cNvSpPr txBox="1"/>
            <p:nvPr/>
          </p:nvSpPr>
          <p:spPr>
            <a:xfrm>
              <a:off x="5005288" y="2743728"/>
              <a:ext cx="1616918" cy="461665"/>
            </a:xfrm>
            <a:prstGeom prst="rect">
              <a:avLst/>
            </a:prstGeom>
            <a:noFill/>
          </p:spPr>
          <p:txBody>
            <a:bodyPr wrap="none" rtlCol="0">
              <a:spAutoFit/>
            </a:bodyPr>
            <a:lstStyle/>
            <a:p>
              <a:r>
                <a:rPr kumimoji="1" lang="en-US" altLang="ja-JP" b="1" dirty="0">
                  <a:latin typeface="Arial Narrow" panose="020B0604020202020204" pitchFamily="34" charset="0"/>
                  <a:cs typeface="Arial Narrow" panose="020B0604020202020204" pitchFamily="34" charset="0"/>
                </a:rPr>
                <a:t>Osaka Univ.</a:t>
              </a:r>
              <a:endParaRPr kumimoji="1" lang="ja-JP" altLang="en-US" b="1">
                <a:latin typeface="Arial Narrow" panose="020B0604020202020204" pitchFamily="34" charset="0"/>
                <a:cs typeface="Arial Narrow" panose="020B0604020202020204" pitchFamily="34" charset="0"/>
              </a:endParaRPr>
            </a:p>
          </p:txBody>
        </p:sp>
        <p:sp>
          <p:nvSpPr>
            <p:cNvPr id="47" name="角丸四角形吹き出し 46">
              <a:extLst>
                <a:ext uri="{FF2B5EF4-FFF2-40B4-BE49-F238E27FC236}">
                  <a16:creationId xmlns:a16="http://schemas.microsoft.com/office/drawing/2014/main" id="{9B63BACB-DA72-7E40-9A94-FA2DE9A1034D}"/>
                </a:ext>
              </a:extLst>
            </p:cNvPr>
            <p:cNvSpPr/>
            <p:nvPr/>
          </p:nvSpPr>
          <p:spPr bwMode="auto">
            <a:xfrm>
              <a:off x="273520" y="2520281"/>
              <a:ext cx="4121922" cy="3403995"/>
            </a:xfrm>
            <a:prstGeom prst="wedgeRoundRectCallout">
              <a:avLst>
                <a:gd name="adj1" fmla="val 89575"/>
                <a:gd name="adj2" fmla="val 15737"/>
                <a:gd name="adj3" fmla="val 16667"/>
              </a:avLst>
            </a:prstGeom>
            <a:solidFill>
              <a:srgbClr val="FFFC00">
                <a:alpha val="24706"/>
              </a:srgbClr>
            </a:solidFill>
            <a:ln w="9525" cap="flat" cmpd="sng" algn="ctr">
              <a:solidFill>
                <a:srgbClr val="7F0F3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9" name="星 5 48">
              <a:extLst>
                <a:ext uri="{FF2B5EF4-FFF2-40B4-BE49-F238E27FC236}">
                  <a16:creationId xmlns:a16="http://schemas.microsoft.com/office/drawing/2014/main" id="{9CE9009B-E85E-9D4D-B682-5DF2A08BE9A4}"/>
                </a:ext>
              </a:extLst>
            </p:cNvPr>
            <p:cNvSpPr/>
            <p:nvPr/>
          </p:nvSpPr>
          <p:spPr bwMode="auto">
            <a:xfrm>
              <a:off x="5816894" y="4607655"/>
              <a:ext cx="288032" cy="288890"/>
            </a:xfrm>
            <a:prstGeom prst="star5">
              <a:avLst/>
            </a:prstGeom>
            <a:solidFill>
              <a:srgbClr val="FFF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1" name="テキスト ボックス 50">
              <a:extLst>
                <a:ext uri="{FF2B5EF4-FFF2-40B4-BE49-F238E27FC236}">
                  <a16:creationId xmlns:a16="http://schemas.microsoft.com/office/drawing/2014/main" id="{C96908F8-C16F-F641-AACF-DE7BA2068754}"/>
                </a:ext>
              </a:extLst>
            </p:cNvPr>
            <p:cNvSpPr txBox="1"/>
            <p:nvPr/>
          </p:nvSpPr>
          <p:spPr>
            <a:xfrm>
              <a:off x="661411" y="2606250"/>
              <a:ext cx="3236079" cy="461665"/>
            </a:xfrm>
            <a:prstGeom prst="rect">
              <a:avLst/>
            </a:prstGeom>
            <a:noFill/>
          </p:spPr>
          <p:txBody>
            <a:bodyPr wrap="none" rtlCol="0">
              <a:spAutoFit/>
            </a:bodyPr>
            <a:lstStyle/>
            <a:p>
              <a:r>
                <a:rPr kumimoji="1" lang="en-US" altLang="ja-JP" b="1" dirty="0">
                  <a:latin typeface="Arial Black" panose="020B0604020202020204" pitchFamily="34" charset="0"/>
                  <a:cs typeface="Arial Black" panose="020B0604020202020204" pitchFamily="34" charset="0"/>
                </a:rPr>
                <a:t>Kyushu University</a:t>
              </a:r>
              <a:endParaRPr kumimoji="1" lang="ja-JP" altLang="en-US" b="1">
                <a:latin typeface="Arial Black" panose="020B0604020202020204" pitchFamily="34" charset="0"/>
                <a:cs typeface="Arial Black" panose="020B0604020202020204" pitchFamily="34" charset="0"/>
              </a:endParaRPr>
            </a:p>
          </p:txBody>
        </p:sp>
        <p:sp>
          <p:nvSpPr>
            <p:cNvPr id="52" name="テキスト ボックス 51">
              <a:extLst>
                <a:ext uri="{FF2B5EF4-FFF2-40B4-BE49-F238E27FC236}">
                  <a16:creationId xmlns:a16="http://schemas.microsoft.com/office/drawing/2014/main" id="{870495CE-34B2-024D-AC0F-17B56A0D9A09}"/>
                </a:ext>
              </a:extLst>
            </p:cNvPr>
            <p:cNvSpPr txBox="1"/>
            <p:nvPr/>
          </p:nvSpPr>
          <p:spPr>
            <a:xfrm>
              <a:off x="4884327" y="4169650"/>
              <a:ext cx="1241045" cy="400110"/>
            </a:xfrm>
            <a:prstGeom prst="rect">
              <a:avLst/>
            </a:prstGeom>
            <a:noFill/>
          </p:spPr>
          <p:txBody>
            <a:bodyPr wrap="none" rtlCol="0">
              <a:spAutoFit/>
            </a:bodyPr>
            <a:lstStyle/>
            <a:p>
              <a:r>
                <a:rPr kumimoji="1" lang="en-US" altLang="ja-JP" sz="2000" b="1" dirty="0">
                  <a:solidFill>
                    <a:srgbClr val="0070C0"/>
                  </a:solidFill>
                  <a:cs typeface="Arial" panose="020B0604020202020204" pitchFamily="34" charset="0"/>
                </a:rPr>
                <a:t>Fukuoka</a:t>
              </a:r>
              <a:endParaRPr kumimoji="1" lang="ja-JP" altLang="en-US" sz="2000" b="1">
                <a:solidFill>
                  <a:srgbClr val="0070C0"/>
                </a:solidFill>
                <a:cs typeface="Arial" panose="020B0604020202020204" pitchFamily="34" charset="0"/>
              </a:endParaRPr>
            </a:p>
          </p:txBody>
        </p:sp>
        <p:pic>
          <p:nvPicPr>
            <p:cNvPr id="56" name="図 55" descr="建物の前の広場&#10;&#10;低い精度で自動的に生成された説明">
              <a:extLst>
                <a:ext uri="{FF2B5EF4-FFF2-40B4-BE49-F238E27FC236}">
                  <a16:creationId xmlns:a16="http://schemas.microsoft.com/office/drawing/2014/main" id="{9963E14D-3F62-4E45-8B4E-19726381C70A}"/>
                </a:ext>
              </a:extLst>
            </p:cNvPr>
            <p:cNvPicPr>
              <a:picLocks noChangeAspect="1"/>
            </p:cNvPicPr>
            <p:nvPr/>
          </p:nvPicPr>
          <p:blipFill>
            <a:blip r:embed="rId5"/>
            <a:stretch>
              <a:fillRect/>
            </a:stretch>
          </p:blipFill>
          <p:spPr>
            <a:xfrm>
              <a:off x="719002" y="4594526"/>
              <a:ext cx="2937651" cy="1206535"/>
            </a:xfrm>
            <a:prstGeom prst="rect">
              <a:avLst/>
            </a:prstGeom>
          </p:spPr>
        </p:pic>
        <p:sp>
          <p:nvSpPr>
            <p:cNvPr id="57" name="テキスト ボックス 56">
              <a:extLst>
                <a:ext uri="{FF2B5EF4-FFF2-40B4-BE49-F238E27FC236}">
                  <a16:creationId xmlns:a16="http://schemas.microsoft.com/office/drawing/2014/main" id="{1CCFDE49-975E-F447-8D39-AA66ECF8CED7}"/>
                </a:ext>
              </a:extLst>
            </p:cNvPr>
            <p:cNvSpPr txBox="1"/>
            <p:nvPr/>
          </p:nvSpPr>
          <p:spPr>
            <a:xfrm>
              <a:off x="392300" y="3014399"/>
              <a:ext cx="3906759" cy="1477328"/>
            </a:xfrm>
            <a:prstGeom prst="rect">
              <a:avLst/>
            </a:prstGeom>
            <a:noFill/>
          </p:spPr>
          <p:txBody>
            <a:bodyPr wrap="square" rtlCol="0">
              <a:spAutoFit/>
            </a:bodyPr>
            <a:lstStyle/>
            <a:p>
              <a:r>
                <a:rPr lang="en" altLang="ja-JP" sz="1800" b="1" dirty="0"/>
                <a:t>established as the 4th Imperial University in Japan in 1911</a:t>
              </a:r>
            </a:p>
            <a:p>
              <a:pPr marL="285750" indent="-285750">
                <a:buFont typeface="Wingdings" pitchFamily="2" charset="2"/>
                <a:buChar char="l"/>
              </a:pPr>
              <a:r>
                <a:rPr lang="en" altLang="ja-JP" sz="1800" b="1" dirty="0"/>
                <a:t>12,000 undergraduate students</a:t>
              </a:r>
            </a:p>
            <a:p>
              <a:pPr marL="285750" indent="-285750">
                <a:buFont typeface="Wingdings" pitchFamily="2" charset="2"/>
                <a:buChar char="l"/>
              </a:pPr>
              <a:r>
                <a:rPr lang="en" altLang="ja-JP" sz="1800" b="1" dirty="0"/>
                <a:t>7,000 graduate students</a:t>
              </a:r>
            </a:p>
            <a:p>
              <a:pPr marL="285750" indent="-285750">
                <a:buFont typeface="Wingdings" pitchFamily="2" charset="2"/>
                <a:buChar char="l"/>
              </a:pPr>
              <a:r>
                <a:rPr lang="en" altLang="ja-JP" sz="1800" b="1" dirty="0"/>
                <a:t>2,000 faculty members </a:t>
              </a:r>
              <a:endParaRPr lang="en" altLang="ja-JP" sz="1800" dirty="0">
                <a:effectLst/>
              </a:endParaRPr>
            </a:p>
          </p:txBody>
        </p:sp>
        <p:grpSp>
          <p:nvGrpSpPr>
            <p:cNvPr id="6" name="Group 5">
              <a:extLst>
                <a:ext uri="{FF2B5EF4-FFF2-40B4-BE49-F238E27FC236}">
                  <a16:creationId xmlns:a16="http://schemas.microsoft.com/office/drawing/2014/main" id="{BC6E2C07-92BF-46E3-945F-28FEBE41A87C}"/>
                </a:ext>
              </a:extLst>
            </p:cNvPr>
            <p:cNvGrpSpPr/>
            <p:nvPr/>
          </p:nvGrpSpPr>
          <p:grpSpPr>
            <a:xfrm>
              <a:off x="635458" y="1211186"/>
              <a:ext cx="500733" cy="336679"/>
              <a:chOff x="5110593" y="1295142"/>
              <a:chExt cx="500733" cy="336679"/>
            </a:xfrm>
          </p:grpSpPr>
          <p:pic>
            <p:nvPicPr>
              <p:cNvPr id="2052" name="Picture 4" descr="Flag of the Czech Republic - Wikipedia">
                <a:extLst>
                  <a:ext uri="{FF2B5EF4-FFF2-40B4-BE49-F238E27FC236}">
                    <a16:creationId xmlns:a16="http://schemas.microsoft.com/office/drawing/2014/main" id="{3F0B4934-3761-4EDF-8175-F8ECE8C7CC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562445">
                <a:off x="5268412" y="1390649"/>
                <a:ext cx="342914" cy="22860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CAA625D-A1DE-44FF-B958-900424E423CB}"/>
                  </a:ext>
                </a:extLst>
              </p:cNvPr>
              <p:cNvCxnSpPr/>
              <p:nvPr/>
            </p:nvCxnSpPr>
            <p:spPr>
              <a:xfrm flipH="1">
                <a:off x="5110593" y="1295142"/>
                <a:ext cx="284495" cy="336679"/>
              </a:xfrm>
              <a:prstGeom prst="line">
                <a:avLst/>
              </a:prstGeom>
              <a:ln w="19050"/>
            </p:spPr>
            <p:style>
              <a:lnRef idx="1">
                <a:schemeClr val="dk1"/>
              </a:lnRef>
              <a:fillRef idx="0">
                <a:schemeClr val="dk1"/>
              </a:fillRef>
              <a:effectRef idx="0">
                <a:schemeClr val="dk1"/>
              </a:effectRef>
              <a:fontRef idx="minor">
                <a:schemeClr val="tx1"/>
              </a:fontRef>
            </p:style>
          </p:cxnSp>
        </p:grpSp>
        <p:sp>
          <p:nvSpPr>
            <p:cNvPr id="7" name="Oval 6">
              <a:extLst>
                <a:ext uri="{FF2B5EF4-FFF2-40B4-BE49-F238E27FC236}">
                  <a16:creationId xmlns:a16="http://schemas.microsoft.com/office/drawing/2014/main" id="{D1D72C1E-9E9E-4463-B360-93E1FFFA4D1E}"/>
                </a:ext>
              </a:extLst>
            </p:cNvPr>
            <p:cNvSpPr/>
            <p:nvPr/>
          </p:nvSpPr>
          <p:spPr>
            <a:xfrm rot="18496691">
              <a:off x="3206999" y="1812939"/>
              <a:ext cx="1409871" cy="515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8F73B5B-9072-402A-B22D-B82878071136}"/>
                </a:ext>
              </a:extLst>
            </p:cNvPr>
            <p:cNvCxnSpPr/>
            <p:nvPr/>
          </p:nvCxnSpPr>
          <p:spPr>
            <a:xfrm flipV="1">
              <a:off x="4464496" y="1143430"/>
              <a:ext cx="2354586" cy="4143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253AC08-D7B0-45AF-9A40-5D1B08369AB7}"/>
                </a:ext>
              </a:extLst>
            </p:cNvPr>
            <p:cNvCxnSpPr>
              <a:cxnSpLocks/>
            </p:cNvCxnSpPr>
            <p:nvPr/>
          </p:nvCxnSpPr>
          <p:spPr>
            <a:xfrm>
              <a:off x="3576528" y="2729671"/>
              <a:ext cx="1032309" cy="15008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Date Placeholder 16">
            <a:extLst>
              <a:ext uri="{FF2B5EF4-FFF2-40B4-BE49-F238E27FC236}">
                <a16:creationId xmlns:a16="http://schemas.microsoft.com/office/drawing/2014/main" id="{E9747015-6653-41F5-A1E6-92352AC13C4F}"/>
              </a:ext>
            </a:extLst>
          </p:cNvPr>
          <p:cNvSpPr>
            <a:spLocks noGrp="1"/>
          </p:cNvSpPr>
          <p:nvPr>
            <p:ph type="dt" sz="half" idx="10"/>
          </p:nvPr>
        </p:nvSpPr>
        <p:spPr/>
        <p:txBody>
          <a:bodyPr/>
          <a:lstStyle/>
          <a:p>
            <a:r>
              <a:rPr lang="en-US"/>
              <a:t>18. 5. 2021</a:t>
            </a:r>
            <a:endParaRPr lang="en-US" dirty="0"/>
          </a:p>
        </p:txBody>
      </p:sp>
      <p:sp>
        <p:nvSpPr>
          <p:cNvPr id="18" name="Footer Placeholder 17">
            <a:extLst>
              <a:ext uri="{FF2B5EF4-FFF2-40B4-BE49-F238E27FC236}">
                <a16:creationId xmlns:a16="http://schemas.microsoft.com/office/drawing/2014/main" id="{6F36F5BF-E0FE-4267-812C-4A6A3F7E0786}"/>
              </a:ext>
            </a:extLst>
          </p:cNvPr>
          <p:cNvSpPr>
            <a:spLocks noGrp="1"/>
          </p:cNvSpPr>
          <p:nvPr>
            <p:ph type="ftr" sz="quarter" idx="11"/>
          </p:nvPr>
        </p:nvSpPr>
        <p:spPr/>
        <p:txBody>
          <a:bodyPr/>
          <a:lstStyle/>
          <a:p>
            <a:r>
              <a:rPr lang="en-US"/>
              <a:t>Webinář o studiu v Japonsku na Kyushu University</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DDC5-5187-44FC-A8D2-AC0A45389C00}"/>
              </a:ext>
            </a:extLst>
          </p:cNvPr>
          <p:cNvSpPr>
            <a:spLocks noGrp="1"/>
          </p:cNvSpPr>
          <p:nvPr>
            <p:ph type="title"/>
          </p:nvPr>
        </p:nvSpPr>
        <p:spPr/>
        <p:txBody>
          <a:bodyPr/>
          <a:lstStyle/>
          <a:p>
            <a:endParaRPr lang="en-GB" dirty="0"/>
          </a:p>
        </p:txBody>
      </p:sp>
      <p:sp>
        <p:nvSpPr>
          <p:cNvPr id="4" name="Date Placeholder 3">
            <a:extLst>
              <a:ext uri="{FF2B5EF4-FFF2-40B4-BE49-F238E27FC236}">
                <a16:creationId xmlns:a16="http://schemas.microsoft.com/office/drawing/2014/main" id="{4AA587E4-11C6-46F2-9AB0-D01B9B86BA47}"/>
              </a:ext>
            </a:extLst>
          </p:cNvPr>
          <p:cNvSpPr>
            <a:spLocks noGrp="1"/>
          </p:cNvSpPr>
          <p:nvPr>
            <p:ph type="dt" sz="half" idx="10"/>
          </p:nvPr>
        </p:nvSpPr>
        <p:spPr/>
        <p:txBody>
          <a:bodyPr/>
          <a:lstStyle/>
          <a:p>
            <a:r>
              <a:rPr lang="en-US"/>
              <a:t>18. 5. 2021</a:t>
            </a:r>
            <a:endParaRPr lang="en-US" dirty="0"/>
          </a:p>
        </p:txBody>
      </p:sp>
      <p:sp>
        <p:nvSpPr>
          <p:cNvPr id="5" name="Footer Placeholder 4">
            <a:extLst>
              <a:ext uri="{FF2B5EF4-FFF2-40B4-BE49-F238E27FC236}">
                <a16:creationId xmlns:a16="http://schemas.microsoft.com/office/drawing/2014/main" id="{E60E2B85-B9A7-4AA6-B3A1-71DD6BEC0DD9}"/>
              </a:ext>
            </a:extLst>
          </p:cNvPr>
          <p:cNvSpPr>
            <a:spLocks noGrp="1"/>
          </p:cNvSpPr>
          <p:nvPr>
            <p:ph type="ftr" sz="quarter" idx="11"/>
          </p:nvPr>
        </p:nvSpPr>
        <p:spPr/>
        <p:txBody>
          <a:bodyPr/>
          <a:lstStyle/>
          <a:p>
            <a:r>
              <a:rPr lang="en-US"/>
              <a:t>Webinář o studiu v Japonsku na Kyushu University</a:t>
            </a:r>
            <a:endParaRPr lang="en-US" dirty="0"/>
          </a:p>
        </p:txBody>
      </p:sp>
      <p:sp>
        <p:nvSpPr>
          <p:cNvPr id="6" name="Slide Number Placeholder 5">
            <a:extLst>
              <a:ext uri="{FF2B5EF4-FFF2-40B4-BE49-F238E27FC236}">
                <a16:creationId xmlns:a16="http://schemas.microsoft.com/office/drawing/2014/main" id="{34F6DCA2-524A-4E6E-8C74-D085D2BF136D}"/>
              </a:ext>
            </a:extLst>
          </p:cNvPr>
          <p:cNvSpPr>
            <a:spLocks noGrp="1"/>
          </p:cNvSpPr>
          <p:nvPr>
            <p:ph type="sldNum" sz="quarter" idx="12"/>
          </p:nvPr>
        </p:nvSpPr>
        <p:spPr/>
        <p:txBody>
          <a:bodyPr/>
          <a:lstStyle/>
          <a:p>
            <a:fld id="{00222977-07F0-43A6-A277-6FF5B4151210}" type="slidenum">
              <a:rPr lang="en-US" smtClean="0"/>
              <a:pPr/>
              <a:t>6</a:t>
            </a:fld>
            <a:endParaRPr lang="en-US"/>
          </a:p>
        </p:txBody>
      </p:sp>
      <p:pic>
        <p:nvPicPr>
          <p:cNvPr id="7" name="図 12">
            <a:extLst>
              <a:ext uri="{FF2B5EF4-FFF2-40B4-BE49-F238E27FC236}">
                <a16:creationId xmlns:a16="http://schemas.microsoft.com/office/drawing/2014/main" id="{3040FF2D-891D-4585-B70C-7F81C3EFAAEC}"/>
              </a:ext>
            </a:extLst>
          </p:cNvPr>
          <p:cNvPicPr>
            <a:picLocks noChangeAspect="1"/>
          </p:cNvPicPr>
          <p:nvPr/>
        </p:nvPicPr>
        <p:blipFill rotWithShape="1">
          <a:blip r:embed="rId2"/>
          <a:srcRect t="-26" b="10620"/>
          <a:stretch/>
        </p:blipFill>
        <p:spPr>
          <a:xfrm>
            <a:off x="1165347" y="136525"/>
            <a:ext cx="9644831" cy="5885625"/>
          </a:xfrm>
          <a:prstGeom prst="rect">
            <a:avLst/>
          </a:prstGeom>
        </p:spPr>
      </p:pic>
    </p:spTree>
    <p:extLst>
      <p:ext uri="{BB962C8B-B14F-4D97-AF65-F5344CB8AC3E}">
        <p14:creationId xmlns:p14="http://schemas.microsoft.com/office/powerpoint/2010/main" val="779064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6853-BEDA-481F-9B84-DEFAEFC7E238}"/>
              </a:ext>
            </a:extLst>
          </p:cNvPr>
          <p:cNvSpPr>
            <a:spLocks noGrp="1"/>
          </p:cNvSpPr>
          <p:nvPr>
            <p:ph type="title"/>
          </p:nvPr>
        </p:nvSpPr>
        <p:spPr/>
        <p:txBody>
          <a:bodyPr>
            <a:normAutofit/>
          </a:bodyPr>
          <a:lstStyle/>
          <a:p>
            <a:r>
              <a:rPr kumimoji="1" lang="en-US" altLang="ja-JP" b="1" dirty="0">
                <a:cs typeface="Arial" panose="020B0604020202020204" pitchFamily="34" charset="0"/>
              </a:rPr>
              <a:t>Japanese Universities in QS Ranking 2021</a:t>
            </a:r>
            <a:endParaRPr lang="en-GB" dirty="0"/>
          </a:p>
        </p:txBody>
      </p:sp>
      <p:sp>
        <p:nvSpPr>
          <p:cNvPr id="4" name="スライド番号プレースホルダー 3">
            <a:extLst>
              <a:ext uri="{FF2B5EF4-FFF2-40B4-BE49-F238E27FC236}">
                <a16:creationId xmlns:a16="http://schemas.microsoft.com/office/drawing/2014/main" id="{679B9C5C-95CC-5542-9821-0C7311285EB5}"/>
              </a:ext>
            </a:extLst>
          </p:cNvPr>
          <p:cNvSpPr>
            <a:spLocks noGrp="1"/>
          </p:cNvSpPr>
          <p:nvPr>
            <p:ph type="sldNum" sz="quarter" idx="4294967295"/>
          </p:nvPr>
        </p:nvSpPr>
        <p:spPr>
          <a:xfrm>
            <a:off x="0" y="6356350"/>
            <a:ext cx="1771650" cy="365125"/>
          </a:xfrm>
        </p:spPr>
        <p:txBody>
          <a:bodyPr/>
          <a:lstStyle/>
          <a:p>
            <a:fld id="{598CF083-B204-0940-99B5-F9444E34B6C2}" type="slidenum">
              <a:rPr lang="en-US" altLang="ja-JP" smtClean="0"/>
              <a:pPr/>
              <a:t>7</a:t>
            </a:fld>
            <a:endParaRPr lang="en-US" altLang="ja-JP"/>
          </a:p>
        </p:txBody>
      </p:sp>
      <p:graphicFrame>
        <p:nvGraphicFramePr>
          <p:cNvPr id="6" name="表 6">
            <a:extLst>
              <a:ext uri="{FF2B5EF4-FFF2-40B4-BE49-F238E27FC236}">
                <a16:creationId xmlns:a16="http://schemas.microsoft.com/office/drawing/2014/main" id="{7428CD59-93AB-BC42-B28B-CD4F2750BCFD}"/>
              </a:ext>
            </a:extLst>
          </p:cNvPr>
          <p:cNvGraphicFramePr>
            <a:graphicFrameLocks noGrp="1"/>
          </p:cNvGraphicFramePr>
          <p:nvPr>
            <p:extLst>
              <p:ext uri="{D42A27DB-BD31-4B8C-83A1-F6EECF244321}">
                <p14:modId xmlns:p14="http://schemas.microsoft.com/office/powerpoint/2010/main" val="3103391022"/>
              </p:ext>
            </p:extLst>
          </p:nvPr>
        </p:nvGraphicFramePr>
        <p:xfrm>
          <a:off x="1097124" y="1008934"/>
          <a:ext cx="10256676" cy="5405871"/>
        </p:xfrm>
        <a:graphic>
          <a:graphicData uri="http://schemas.openxmlformats.org/drawingml/2006/table">
            <a:tbl>
              <a:tblPr firstRow="1" bandRow="1">
                <a:tableStyleId>{7DF18680-E054-41AD-8BC1-D1AEF772440D}</a:tableStyleId>
              </a:tblPr>
              <a:tblGrid>
                <a:gridCol w="3440993">
                  <a:extLst>
                    <a:ext uri="{9D8B030D-6E8A-4147-A177-3AD203B41FA5}">
                      <a16:colId xmlns:a16="http://schemas.microsoft.com/office/drawing/2014/main" val="542081050"/>
                    </a:ext>
                  </a:extLst>
                </a:gridCol>
                <a:gridCol w="4282659">
                  <a:extLst>
                    <a:ext uri="{9D8B030D-6E8A-4147-A177-3AD203B41FA5}">
                      <a16:colId xmlns:a16="http://schemas.microsoft.com/office/drawing/2014/main" val="4039836340"/>
                    </a:ext>
                  </a:extLst>
                </a:gridCol>
                <a:gridCol w="2533024">
                  <a:extLst>
                    <a:ext uri="{9D8B030D-6E8A-4147-A177-3AD203B41FA5}">
                      <a16:colId xmlns:a16="http://schemas.microsoft.com/office/drawing/2014/main" val="3949087332"/>
                    </a:ext>
                  </a:extLst>
                </a:gridCol>
              </a:tblGrid>
              <a:tr h="454068">
                <a:tc>
                  <a:txBody>
                    <a:bodyPr/>
                    <a:lstStyle/>
                    <a:p>
                      <a:pPr algn="ctr"/>
                      <a:r>
                        <a:rPr kumimoji="1" lang="en-US" altLang="ja-JP" sz="1800" b="1" i="0" dirty="0">
                          <a:latin typeface="Arial" panose="020B0604020202020204" pitchFamily="34" charset="0"/>
                          <a:cs typeface="Arial" panose="020B0604020202020204" pitchFamily="34" charset="0"/>
                        </a:rPr>
                        <a:t>Rank</a:t>
                      </a:r>
                      <a:endParaRPr kumimoji="1" lang="ja-JP" altLang="en-US" sz="1800" b="1" i="0">
                        <a:latin typeface="Arial" panose="020B0604020202020204" pitchFamily="34" charset="0"/>
                        <a:cs typeface="Arial" panose="020B0604020202020204" pitchFamily="34" charset="0"/>
                      </a:endParaRPr>
                    </a:p>
                  </a:txBody>
                  <a:tcPr/>
                </a:tc>
                <a:tc>
                  <a:txBody>
                    <a:bodyPr/>
                    <a:lstStyle/>
                    <a:p>
                      <a:pPr algn="ctr"/>
                      <a:r>
                        <a:rPr kumimoji="1" lang="en-US" altLang="ja-JP" sz="1800" b="1" i="0" dirty="0">
                          <a:latin typeface="Arial" panose="020B0604020202020204" pitchFamily="34" charset="0"/>
                          <a:cs typeface="Arial" panose="020B0604020202020204" pitchFamily="34" charset="0"/>
                        </a:rPr>
                        <a:t>University</a:t>
                      </a:r>
                      <a:endParaRPr kumimoji="1" lang="ja-JP" altLang="en-US" sz="1800" b="1" i="0" dirty="0">
                        <a:latin typeface="Arial" panose="020B0604020202020204" pitchFamily="34" charset="0"/>
                        <a:cs typeface="Arial" panose="020B0604020202020204" pitchFamily="34" charset="0"/>
                      </a:endParaRPr>
                    </a:p>
                  </a:txBody>
                  <a:tcP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92610653"/>
                  </a:ext>
                </a:extLst>
              </a:tr>
              <a:tr h="585033">
                <a:tc>
                  <a:txBody>
                    <a:bodyPr/>
                    <a:lstStyle/>
                    <a:p>
                      <a:pPr algn="ctr"/>
                      <a:r>
                        <a:rPr kumimoji="1" lang="en-US" altLang="ja-JP" sz="1800" b="1" i="0" dirty="0">
                          <a:latin typeface="Arial" panose="020B0604020202020204" pitchFamily="34" charset="0"/>
                          <a:cs typeface="Arial" panose="020B0604020202020204" pitchFamily="34" charset="0"/>
                        </a:rPr>
                        <a:t>24</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r>
                        <a:rPr kumimoji="1" lang="en-US" altLang="ja-JP" sz="1800" b="1" i="0" dirty="0">
                          <a:latin typeface="Arial" panose="020B0604020202020204" pitchFamily="34" charset="0"/>
                          <a:cs typeface="Arial" panose="020B0604020202020204" pitchFamily="34" charset="0"/>
                        </a:rPr>
                        <a:t>The University of Tokyo</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98895667"/>
                  </a:ext>
                </a:extLst>
              </a:tr>
              <a:tr h="585033">
                <a:tc>
                  <a:txBody>
                    <a:bodyPr/>
                    <a:lstStyle/>
                    <a:p>
                      <a:pPr algn="ctr"/>
                      <a:r>
                        <a:rPr kumimoji="1" lang="en-US" altLang="ja-JP" sz="1800" b="1" i="0" dirty="0">
                          <a:latin typeface="Arial" panose="020B0604020202020204" pitchFamily="34" charset="0"/>
                          <a:cs typeface="Arial" panose="020B0604020202020204" pitchFamily="34" charset="0"/>
                        </a:rPr>
                        <a:t>38</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r>
                        <a:rPr kumimoji="1" lang="en-US" altLang="ja-JP" sz="1800" b="1" i="0" dirty="0">
                          <a:latin typeface="Arial" panose="020B0604020202020204" pitchFamily="34" charset="0"/>
                          <a:cs typeface="Arial" panose="020B0604020202020204" pitchFamily="34" charset="0"/>
                        </a:rPr>
                        <a:t>Kyoto University</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81329827"/>
                  </a:ext>
                </a:extLst>
              </a:tr>
              <a:tr h="585033">
                <a:tc>
                  <a:txBody>
                    <a:bodyPr/>
                    <a:lstStyle/>
                    <a:p>
                      <a:pPr algn="ctr"/>
                      <a:r>
                        <a:rPr kumimoji="1" lang="en-US" altLang="ja-JP" sz="1800" b="1" i="0" dirty="0">
                          <a:latin typeface="Arial" panose="020B0604020202020204" pitchFamily="34" charset="0"/>
                          <a:cs typeface="Arial" panose="020B0604020202020204" pitchFamily="34" charset="0"/>
                        </a:rPr>
                        <a:t>56</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r>
                        <a:rPr kumimoji="1" lang="en-US" altLang="ja-JP" sz="1800" b="1" i="0" dirty="0">
                          <a:latin typeface="Arial" panose="020B0604020202020204" pitchFamily="34" charset="0"/>
                          <a:cs typeface="Arial" panose="020B0604020202020204" pitchFamily="34" charset="0"/>
                        </a:rPr>
                        <a:t>Tokyo Institute of Technology</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83119383"/>
                  </a:ext>
                </a:extLst>
              </a:tr>
              <a:tr h="585033">
                <a:tc>
                  <a:txBody>
                    <a:bodyPr/>
                    <a:lstStyle/>
                    <a:p>
                      <a:pPr algn="ctr"/>
                      <a:r>
                        <a:rPr kumimoji="1" lang="en-US" altLang="ja-JP" sz="1800" b="1" i="0" dirty="0">
                          <a:latin typeface="Arial" panose="020B0604020202020204" pitchFamily="34" charset="0"/>
                          <a:cs typeface="Arial" panose="020B0604020202020204" pitchFamily="34" charset="0"/>
                        </a:rPr>
                        <a:t>72</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r>
                        <a:rPr kumimoji="1" lang="en-US" altLang="ja-JP" sz="1800" b="1" i="0" dirty="0">
                          <a:latin typeface="Arial" panose="020B0604020202020204" pitchFamily="34" charset="0"/>
                          <a:cs typeface="Arial" panose="020B0604020202020204" pitchFamily="34" charset="0"/>
                        </a:rPr>
                        <a:t>Osaka University</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21891849"/>
                  </a:ext>
                </a:extLst>
              </a:tr>
              <a:tr h="585033">
                <a:tc>
                  <a:txBody>
                    <a:bodyPr/>
                    <a:lstStyle/>
                    <a:p>
                      <a:pPr algn="ctr"/>
                      <a:r>
                        <a:rPr kumimoji="1" lang="en-US" altLang="ja-JP" sz="1800" b="1" i="0" dirty="0">
                          <a:latin typeface="Arial" panose="020B0604020202020204" pitchFamily="34" charset="0"/>
                          <a:cs typeface="Arial" panose="020B0604020202020204" pitchFamily="34" charset="0"/>
                        </a:rPr>
                        <a:t>79</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r>
                        <a:rPr kumimoji="1" lang="en-US" altLang="ja-JP" sz="1800" b="1" i="0" dirty="0">
                          <a:latin typeface="Arial" panose="020B0604020202020204" pitchFamily="34" charset="0"/>
                          <a:cs typeface="Arial" panose="020B0604020202020204" pitchFamily="34" charset="0"/>
                        </a:rPr>
                        <a:t>Tohoku University</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09894221"/>
                  </a:ext>
                </a:extLst>
              </a:tr>
              <a:tr h="585033">
                <a:tc>
                  <a:txBody>
                    <a:bodyPr/>
                    <a:lstStyle/>
                    <a:p>
                      <a:pPr algn="ctr"/>
                      <a:r>
                        <a:rPr kumimoji="1" lang="en-US" altLang="ja-JP" sz="1800" b="1" i="0" dirty="0">
                          <a:latin typeface="Arial" panose="020B0604020202020204" pitchFamily="34" charset="0"/>
                          <a:cs typeface="Arial" panose="020B0604020202020204" pitchFamily="34" charset="0"/>
                        </a:rPr>
                        <a:t>110</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r>
                        <a:rPr kumimoji="1" lang="en-US" altLang="ja-JP" sz="1800" b="1" i="0" dirty="0">
                          <a:latin typeface="Arial" panose="020B0604020202020204" pitchFamily="34" charset="0"/>
                          <a:cs typeface="Arial" panose="020B0604020202020204" pitchFamily="34" charset="0"/>
                        </a:rPr>
                        <a:t>Nagoya University</a:t>
                      </a:r>
                      <a:endParaRPr kumimoji="1" lang="ja-JP" altLang="en-US" sz="1800" b="1" i="0">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01719865"/>
                  </a:ext>
                </a:extLst>
              </a:tr>
              <a:tr h="847593">
                <a:tc>
                  <a:txBody>
                    <a:bodyPr/>
                    <a:lstStyle/>
                    <a:p>
                      <a:pPr algn="ctr"/>
                      <a:r>
                        <a:rPr kumimoji="1" lang="en-US" altLang="ja-JP" sz="1800" b="1" i="0" dirty="0">
                          <a:latin typeface="Arial" panose="020B0604020202020204" pitchFamily="34" charset="0"/>
                          <a:cs typeface="Arial" panose="020B0604020202020204" pitchFamily="34" charset="0"/>
                        </a:rPr>
                        <a:t>124</a:t>
                      </a:r>
                    </a:p>
                    <a:p>
                      <a:pPr algn="ctr"/>
                      <a:r>
                        <a:rPr kumimoji="1" lang="en-US" altLang="ja-JP" sz="1600" b="1" i="0" dirty="0">
                          <a:latin typeface="Arial" panose="020B0604020202020204" pitchFamily="34" charset="0"/>
                          <a:cs typeface="Arial" panose="020B0604020202020204" pitchFamily="34" charset="0"/>
                        </a:rPr>
                        <a:t>Chemistry 51-100</a:t>
                      </a:r>
                    </a:p>
                    <a:p>
                      <a:pPr algn="ctr"/>
                      <a:r>
                        <a:rPr kumimoji="1" lang="en-US" altLang="ja-JP" sz="1600" b="1" i="0" dirty="0">
                          <a:latin typeface="Arial" panose="020B0604020202020204" pitchFamily="34" charset="0"/>
                          <a:cs typeface="Arial" panose="020B0604020202020204" pitchFamily="34" charset="0"/>
                        </a:rPr>
                        <a:t>Engineering-Chemical 51-100</a:t>
                      </a:r>
                    </a:p>
                  </a:txBody>
                  <a:tcPr anchor="ctr"/>
                </a:tc>
                <a:tc>
                  <a:txBody>
                    <a:bodyPr/>
                    <a:lstStyle/>
                    <a:p>
                      <a:pPr algn="ctr"/>
                      <a:r>
                        <a:rPr kumimoji="1" lang="en-US" altLang="ja-JP" sz="2400" b="1" i="0" dirty="0">
                          <a:solidFill>
                            <a:srgbClr val="7F0F35"/>
                          </a:solidFill>
                          <a:latin typeface="Arial" panose="020B0604020202020204" pitchFamily="34" charset="0"/>
                          <a:cs typeface="Arial" panose="020B0604020202020204" pitchFamily="34" charset="0"/>
                        </a:rPr>
                        <a:t>Kyushu University</a:t>
                      </a:r>
                      <a:endParaRPr kumimoji="1" lang="ja-JP" altLang="en-US" sz="2400" b="1" i="0">
                        <a:solidFill>
                          <a:srgbClr val="7F0F35"/>
                        </a:solidFill>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94137059"/>
                  </a:ext>
                </a:extLst>
              </a:tr>
              <a:tr h="585033">
                <a:tc>
                  <a:txBody>
                    <a:bodyPr/>
                    <a:lstStyle/>
                    <a:p>
                      <a:pPr algn="ctr"/>
                      <a:r>
                        <a:rPr kumimoji="1" lang="en-US" altLang="ja-JP" sz="1800" b="1" i="0" dirty="0">
                          <a:latin typeface="Arial" panose="020B0604020202020204" pitchFamily="34" charset="0"/>
                          <a:cs typeface="Arial" panose="020B0604020202020204" pitchFamily="34" charset="0"/>
                        </a:rPr>
                        <a:t>139</a:t>
                      </a:r>
                      <a:endParaRPr kumimoji="1" lang="ja-JP" altLang="en-US" sz="1800" b="1" i="0" dirty="0">
                        <a:latin typeface="Arial" panose="020B0604020202020204" pitchFamily="34" charset="0"/>
                        <a:cs typeface="Arial" panose="020B0604020202020204" pitchFamily="34" charset="0"/>
                      </a:endParaRPr>
                    </a:p>
                  </a:txBody>
                  <a:tcPr anchor="ctr"/>
                </a:tc>
                <a:tc>
                  <a:txBody>
                    <a:bodyPr/>
                    <a:lstStyle/>
                    <a:p>
                      <a:pPr algn="ctr"/>
                      <a:r>
                        <a:rPr kumimoji="1" lang="en-US" altLang="ja-JP" sz="1800" b="1" i="0" dirty="0">
                          <a:latin typeface="Arial" panose="020B0604020202020204" pitchFamily="34" charset="0"/>
                          <a:cs typeface="Arial" panose="020B0604020202020204" pitchFamily="34" charset="0"/>
                        </a:rPr>
                        <a:t>Hokkaido University</a:t>
                      </a:r>
                      <a:endParaRPr kumimoji="1" lang="ja-JP" altLang="en-US" sz="1800" b="1" i="0" dirty="0">
                        <a:latin typeface="Arial" panose="020B0604020202020204" pitchFamily="34" charset="0"/>
                        <a:cs typeface="Arial" panose="020B0604020202020204" pitchFamily="34" charset="0"/>
                      </a:endParaRPr>
                    </a:p>
                  </a:txBody>
                  <a:tcPr anchor="ctr"/>
                </a:tc>
                <a:tc>
                  <a:txBody>
                    <a:bodyPr/>
                    <a:lstStyle/>
                    <a:p>
                      <a:pPr algn="ctr"/>
                      <a:endParaRPr kumimoji="1" lang="ja-JP" altLang="en-US" sz="24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5852893"/>
                  </a:ext>
                </a:extLst>
              </a:tr>
            </a:tbl>
          </a:graphicData>
        </a:graphic>
      </p:graphicFrame>
      <p:pic>
        <p:nvPicPr>
          <p:cNvPr id="8" name="図 7">
            <a:extLst>
              <a:ext uri="{FF2B5EF4-FFF2-40B4-BE49-F238E27FC236}">
                <a16:creationId xmlns:a16="http://schemas.microsoft.com/office/drawing/2014/main" id="{24B65411-E2C4-F847-8701-1E12A6A4315C}"/>
              </a:ext>
            </a:extLst>
          </p:cNvPr>
          <p:cNvPicPr>
            <a:picLocks noChangeAspect="1"/>
          </p:cNvPicPr>
          <p:nvPr/>
        </p:nvPicPr>
        <p:blipFill>
          <a:blip r:embed="rId3"/>
          <a:stretch>
            <a:fillRect/>
          </a:stretch>
        </p:blipFill>
        <p:spPr>
          <a:xfrm>
            <a:off x="9062045" y="1321889"/>
            <a:ext cx="902805" cy="902805"/>
          </a:xfrm>
          <a:prstGeom prst="rect">
            <a:avLst/>
          </a:prstGeom>
        </p:spPr>
      </p:pic>
      <p:sp>
        <p:nvSpPr>
          <p:cNvPr id="9" name="テキスト ボックス 8">
            <a:extLst>
              <a:ext uri="{FF2B5EF4-FFF2-40B4-BE49-F238E27FC236}">
                <a16:creationId xmlns:a16="http://schemas.microsoft.com/office/drawing/2014/main" id="{5576E3EC-797E-DE41-99B8-574752647A09}"/>
              </a:ext>
            </a:extLst>
          </p:cNvPr>
          <p:cNvSpPr txBox="1"/>
          <p:nvPr/>
        </p:nvSpPr>
        <p:spPr>
          <a:xfrm>
            <a:off x="8441099" y="724300"/>
            <a:ext cx="3047501" cy="338554"/>
          </a:xfrm>
          <a:prstGeom prst="rect">
            <a:avLst/>
          </a:prstGeom>
          <a:noFill/>
        </p:spPr>
        <p:txBody>
          <a:bodyPr wrap="none" rtlCol="0">
            <a:spAutoFit/>
          </a:bodyPr>
          <a:lstStyle/>
          <a:p>
            <a:r>
              <a:rPr kumimoji="1" lang="en" altLang="ja-JP" sz="1600" dirty="0"/>
              <a:t>https://</a:t>
            </a:r>
            <a:r>
              <a:rPr kumimoji="1" lang="en" altLang="ja-JP" sz="1600" dirty="0" err="1"/>
              <a:t>www.topuniversities.com</a:t>
            </a:r>
            <a:endParaRPr kumimoji="1" lang="ja-JP" altLang="en-US" sz="1600" dirty="0"/>
          </a:p>
        </p:txBody>
      </p:sp>
      <p:pic>
        <p:nvPicPr>
          <p:cNvPr id="10" name="図 9">
            <a:extLst>
              <a:ext uri="{FF2B5EF4-FFF2-40B4-BE49-F238E27FC236}">
                <a16:creationId xmlns:a16="http://schemas.microsoft.com/office/drawing/2014/main" id="{BBDA2D9B-EA3D-6245-881A-725860F22AF9}"/>
              </a:ext>
            </a:extLst>
          </p:cNvPr>
          <p:cNvPicPr>
            <a:picLocks noChangeAspect="1"/>
          </p:cNvPicPr>
          <p:nvPr/>
        </p:nvPicPr>
        <p:blipFill>
          <a:blip r:embed="rId4"/>
          <a:stretch>
            <a:fillRect/>
          </a:stretch>
        </p:blipFill>
        <p:spPr>
          <a:xfrm>
            <a:off x="10286183" y="1926608"/>
            <a:ext cx="902805" cy="902805"/>
          </a:xfrm>
          <a:prstGeom prst="rect">
            <a:avLst/>
          </a:prstGeom>
        </p:spPr>
      </p:pic>
      <p:pic>
        <p:nvPicPr>
          <p:cNvPr id="11" name="図 10">
            <a:extLst>
              <a:ext uri="{FF2B5EF4-FFF2-40B4-BE49-F238E27FC236}">
                <a16:creationId xmlns:a16="http://schemas.microsoft.com/office/drawing/2014/main" id="{A574CCF3-27DB-1F44-908A-54D40808E722}"/>
              </a:ext>
            </a:extLst>
          </p:cNvPr>
          <p:cNvPicPr>
            <a:picLocks noChangeAspect="1"/>
          </p:cNvPicPr>
          <p:nvPr/>
        </p:nvPicPr>
        <p:blipFill>
          <a:blip r:embed="rId5"/>
          <a:stretch>
            <a:fillRect/>
          </a:stretch>
        </p:blipFill>
        <p:spPr>
          <a:xfrm>
            <a:off x="9062045" y="2443503"/>
            <a:ext cx="902805" cy="902805"/>
          </a:xfrm>
          <a:prstGeom prst="rect">
            <a:avLst/>
          </a:prstGeom>
        </p:spPr>
      </p:pic>
      <p:pic>
        <p:nvPicPr>
          <p:cNvPr id="12" name="図 11">
            <a:extLst>
              <a:ext uri="{FF2B5EF4-FFF2-40B4-BE49-F238E27FC236}">
                <a16:creationId xmlns:a16="http://schemas.microsoft.com/office/drawing/2014/main" id="{822B3E02-242B-7346-B03A-D266DCEABE6D}"/>
              </a:ext>
            </a:extLst>
          </p:cNvPr>
          <p:cNvPicPr>
            <a:picLocks noChangeAspect="1"/>
          </p:cNvPicPr>
          <p:nvPr/>
        </p:nvPicPr>
        <p:blipFill>
          <a:blip r:embed="rId6"/>
          <a:stretch>
            <a:fillRect/>
          </a:stretch>
        </p:blipFill>
        <p:spPr>
          <a:xfrm>
            <a:off x="10286181" y="3062473"/>
            <a:ext cx="902805" cy="902805"/>
          </a:xfrm>
          <a:prstGeom prst="rect">
            <a:avLst/>
          </a:prstGeom>
        </p:spPr>
      </p:pic>
      <p:pic>
        <p:nvPicPr>
          <p:cNvPr id="13" name="図 12">
            <a:extLst>
              <a:ext uri="{FF2B5EF4-FFF2-40B4-BE49-F238E27FC236}">
                <a16:creationId xmlns:a16="http://schemas.microsoft.com/office/drawing/2014/main" id="{7B149E06-205A-7542-A7FF-D30160669E04}"/>
              </a:ext>
            </a:extLst>
          </p:cNvPr>
          <p:cNvPicPr>
            <a:picLocks noChangeAspect="1"/>
          </p:cNvPicPr>
          <p:nvPr/>
        </p:nvPicPr>
        <p:blipFill>
          <a:blip r:embed="rId7"/>
          <a:stretch>
            <a:fillRect/>
          </a:stretch>
        </p:blipFill>
        <p:spPr>
          <a:xfrm>
            <a:off x="9078713" y="3685342"/>
            <a:ext cx="902807" cy="902807"/>
          </a:xfrm>
          <a:prstGeom prst="rect">
            <a:avLst/>
          </a:prstGeom>
        </p:spPr>
      </p:pic>
      <p:pic>
        <p:nvPicPr>
          <p:cNvPr id="14" name="図 13">
            <a:extLst>
              <a:ext uri="{FF2B5EF4-FFF2-40B4-BE49-F238E27FC236}">
                <a16:creationId xmlns:a16="http://schemas.microsoft.com/office/drawing/2014/main" id="{041E6D43-4342-C24A-A084-B21419CA839C}"/>
              </a:ext>
            </a:extLst>
          </p:cNvPr>
          <p:cNvPicPr>
            <a:picLocks noChangeAspect="1"/>
          </p:cNvPicPr>
          <p:nvPr/>
        </p:nvPicPr>
        <p:blipFill>
          <a:blip r:embed="rId8"/>
          <a:stretch>
            <a:fillRect/>
          </a:stretch>
        </p:blipFill>
        <p:spPr>
          <a:xfrm>
            <a:off x="10286181" y="4242158"/>
            <a:ext cx="902805" cy="902805"/>
          </a:xfrm>
          <a:prstGeom prst="rect">
            <a:avLst/>
          </a:prstGeom>
        </p:spPr>
      </p:pic>
      <p:pic>
        <p:nvPicPr>
          <p:cNvPr id="15" name="図 14">
            <a:extLst>
              <a:ext uri="{FF2B5EF4-FFF2-40B4-BE49-F238E27FC236}">
                <a16:creationId xmlns:a16="http://schemas.microsoft.com/office/drawing/2014/main" id="{7597B74E-D3D4-6A45-85BB-65D5950AEFFF}"/>
              </a:ext>
            </a:extLst>
          </p:cNvPr>
          <p:cNvPicPr>
            <a:picLocks noChangeAspect="1"/>
          </p:cNvPicPr>
          <p:nvPr/>
        </p:nvPicPr>
        <p:blipFill>
          <a:blip r:embed="rId9"/>
          <a:stretch>
            <a:fillRect/>
          </a:stretch>
        </p:blipFill>
        <p:spPr>
          <a:xfrm>
            <a:off x="10286182" y="5695520"/>
            <a:ext cx="902804" cy="902804"/>
          </a:xfrm>
          <a:prstGeom prst="rect">
            <a:avLst/>
          </a:prstGeom>
        </p:spPr>
      </p:pic>
      <p:pic>
        <p:nvPicPr>
          <p:cNvPr id="16" name="図 15">
            <a:extLst>
              <a:ext uri="{FF2B5EF4-FFF2-40B4-BE49-F238E27FC236}">
                <a16:creationId xmlns:a16="http://schemas.microsoft.com/office/drawing/2014/main" id="{93E4A0B6-B990-554A-94B2-ABC28491CECC}"/>
              </a:ext>
            </a:extLst>
          </p:cNvPr>
          <p:cNvPicPr>
            <a:picLocks noChangeAspect="1"/>
          </p:cNvPicPr>
          <p:nvPr/>
        </p:nvPicPr>
        <p:blipFill>
          <a:blip r:embed="rId10"/>
          <a:stretch>
            <a:fillRect/>
          </a:stretch>
        </p:blipFill>
        <p:spPr>
          <a:xfrm>
            <a:off x="9076148" y="4927183"/>
            <a:ext cx="940757" cy="940757"/>
          </a:xfrm>
          <a:prstGeom prst="rect">
            <a:avLst/>
          </a:prstGeom>
        </p:spPr>
      </p:pic>
      <p:pic>
        <p:nvPicPr>
          <p:cNvPr id="17" name="Picture 16">
            <a:extLst>
              <a:ext uri="{FF2B5EF4-FFF2-40B4-BE49-F238E27FC236}">
                <a16:creationId xmlns:a16="http://schemas.microsoft.com/office/drawing/2014/main" id="{4C63B505-BDD2-445C-8EAB-9DE4BCCE1BF9}"/>
              </a:ext>
            </a:extLst>
          </p:cNvPr>
          <p:cNvPicPr>
            <a:picLocks noChangeAspect="1"/>
          </p:cNvPicPr>
          <p:nvPr/>
        </p:nvPicPr>
        <p:blipFill>
          <a:blip r:embed="rId11"/>
          <a:stretch>
            <a:fillRect/>
          </a:stretch>
        </p:blipFill>
        <p:spPr>
          <a:xfrm>
            <a:off x="7285940" y="5981578"/>
            <a:ext cx="4906060" cy="876422"/>
          </a:xfrm>
          <a:prstGeom prst="rect">
            <a:avLst/>
          </a:prstGeom>
        </p:spPr>
      </p:pic>
      <p:sp>
        <p:nvSpPr>
          <p:cNvPr id="18" name="Date Placeholder 17">
            <a:extLst>
              <a:ext uri="{FF2B5EF4-FFF2-40B4-BE49-F238E27FC236}">
                <a16:creationId xmlns:a16="http://schemas.microsoft.com/office/drawing/2014/main" id="{F1D4CFEF-2EE7-41D1-955A-A1036AF1CB19}"/>
              </a:ext>
            </a:extLst>
          </p:cNvPr>
          <p:cNvSpPr>
            <a:spLocks noGrp="1"/>
          </p:cNvSpPr>
          <p:nvPr>
            <p:ph type="dt" sz="half" idx="10"/>
          </p:nvPr>
        </p:nvSpPr>
        <p:spPr/>
        <p:txBody>
          <a:bodyPr/>
          <a:lstStyle/>
          <a:p>
            <a:r>
              <a:rPr lang="en-US"/>
              <a:t>18. 5. 2021</a:t>
            </a:r>
            <a:endParaRPr lang="en-US" dirty="0"/>
          </a:p>
        </p:txBody>
      </p:sp>
      <p:sp>
        <p:nvSpPr>
          <p:cNvPr id="19" name="Footer Placeholder 18">
            <a:extLst>
              <a:ext uri="{FF2B5EF4-FFF2-40B4-BE49-F238E27FC236}">
                <a16:creationId xmlns:a16="http://schemas.microsoft.com/office/drawing/2014/main" id="{30AC1C43-1811-4300-AB4F-8211E460E779}"/>
              </a:ext>
            </a:extLst>
          </p:cNvPr>
          <p:cNvSpPr>
            <a:spLocks noGrp="1"/>
          </p:cNvSpPr>
          <p:nvPr>
            <p:ph type="ftr" sz="quarter" idx="11"/>
          </p:nvPr>
        </p:nvSpPr>
        <p:spPr/>
        <p:txBody>
          <a:bodyPr/>
          <a:lstStyle/>
          <a:p>
            <a:r>
              <a:rPr lang="en-US"/>
              <a:t>Webinář o studiu v Japonsku na Kyushu University</a:t>
            </a:r>
            <a:endParaRPr lang="en-US" dirty="0"/>
          </a:p>
        </p:txBody>
      </p:sp>
    </p:spTree>
    <p:extLst>
      <p:ext uri="{BB962C8B-B14F-4D97-AF65-F5344CB8AC3E}">
        <p14:creationId xmlns:p14="http://schemas.microsoft.com/office/powerpoint/2010/main" val="2384765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C877-55B1-46CE-9D56-E69599F43852}"/>
              </a:ext>
            </a:extLst>
          </p:cNvPr>
          <p:cNvSpPr>
            <a:spLocks noGrp="1"/>
          </p:cNvSpPr>
          <p:nvPr>
            <p:ph type="title"/>
          </p:nvPr>
        </p:nvSpPr>
        <p:spPr/>
        <p:txBody>
          <a:bodyPr/>
          <a:lstStyle/>
          <a:p>
            <a:r>
              <a:rPr lang="cs-CZ" dirty="0" err="1"/>
              <a:t>Kyushu</a:t>
            </a:r>
            <a:r>
              <a:rPr lang="cs-CZ" dirty="0"/>
              <a:t> University</a:t>
            </a:r>
            <a:endParaRPr lang="en-GB" dirty="0"/>
          </a:p>
        </p:txBody>
      </p:sp>
      <p:pic>
        <p:nvPicPr>
          <p:cNvPr id="5" name="Online Media 4" title="Kyushu University ｜Countless Ways to Connect">
            <a:hlinkClick r:id="" action="ppaction://media"/>
            <a:extLst>
              <a:ext uri="{FF2B5EF4-FFF2-40B4-BE49-F238E27FC236}">
                <a16:creationId xmlns:a16="http://schemas.microsoft.com/office/drawing/2014/main" id="{55186551-152B-4A49-8185-4E62813E187E}"/>
              </a:ext>
            </a:extLst>
          </p:cNvPr>
          <p:cNvPicPr>
            <a:picLocks noGrp="1" noRot="1" noChangeAspect="1"/>
          </p:cNvPicPr>
          <p:nvPr>
            <p:ph idx="1"/>
            <a:videoFile r:link="rId1"/>
          </p:nvPr>
        </p:nvPicPr>
        <p:blipFill>
          <a:blip r:embed="rId3"/>
          <a:stretch>
            <a:fillRect/>
          </a:stretch>
        </p:blipFill>
        <p:spPr>
          <a:xfrm>
            <a:off x="1598613" y="841375"/>
            <a:ext cx="8710612" cy="4921250"/>
          </a:xfrm>
          <a:prstGeom prst="rect">
            <a:avLst/>
          </a:prstGeom>
        </p:spPr>
      </p:pic>
      <p:sp>
        <p:nvSpPr>
          <p:cNvPr id="4" name="Footer Placeholder 3">
            <a:extLst>
              <a:ext uri="{FF2B5EF4-FFF2-40B4-BE49-F238E27FC236}">
                <a16:creationId xmlns:a16="http://schemas.microsoft.com/office/drawing/2014/main" id="{132D12D0-9D43-4133-BE5E-38AAB595F58D}"/>
              </a:ext>
            </a:extLst>
          </p:cNvPr>
          <p:cNvSpPr>
            <a:spLocks noGrp="1"/>
          </p:cNvSpPr>
          <p:nvPr>
            <p:ph type="ftr" sz="quarter" idx="11"/>
          </p:nvPr>
        </p:nvSpPr>
        <p:spPr/>
        <p:txBody>
          <a:bodyPr/>
          <a:lstStyle/>
          <a:p>
            <a:r>
              <a:rPr lang="en-US"/>
              <a:t>Webinář o studiu v Japonsku na Kyushu University</a:t>
            </a:r>
            <a:endParaRPr lang="en-US" dirty="0"/>
          </a:p>
        </p:txBody>
      </p:sp>
      <p:sp>
        <p:nvSpPr>
          <p:cNvPr id="6" name="Date Placeholder 5">
            <a:extLst>
              <a:ext uri="{FF2B5EF4-FFF2-40B4-BE49-F238E27FC236}">
                <a16:creationId xmlns:a16="http://schemas.microsoft.com/office/drawing/2014/main" id="{E885AFC5-D9F6-4B49-837D-DA1BA0A8075A}"/>
              </a:ext>
            </a:extLst>
          </p:cNvPr>
          <p:cNvSpPr>
            <a:spLocks noGrp="1"/>
          </p:cNvSpPr>
          <p:nvPr>
            <p:ph type="dt" sz="half" idx="10"/>
          </p:nvPr>
        </p:nvSpPr>
        <p:spPr/>
        <p:txBody>
          <a:bodyPr/>
          <a:lstStyle/>
          <a:p>
            <a:r>
              <a:rPr lang="en-US"/>
              <a:t>18. 5. 2021</a:t>
            </a:r>
            <a:endParaRPr lang="en-US" dirty="0"/>
          </a:p>
        </p:txBody>
      </p:sp>
      <p:sp>
        <p:nvSpPr>
          <p:cNvPr id="7" name="Slide Number Placeholder 6">
            <a:extLst>
              <a:ext uri="{FF2B5EF4-FFF2-40B4-BE49-F238E27FC236}">
                <a16:creationId xmlns:a16="http://schemas.microsoft.com/office/drawing/2014/main" id="{63B04A3F-0EBE-49F0-86D3-AB957B65F807}"/>
              </a:ext>
            </a:extLst>
          </p:cNvPr>
          <p:cNvSpPr>
            <a:spLocks noGrp="1"/>
          </p:cNvSpPr>
          <p:nvPr>
            <p:ph type="sldNum" sz="quarter" idx="12"/>
          </p:nvPr>
        </p:nvSpPr>
        <p:spPr/>
        <p:txBody>
          <a:bodyPr/>
          <a:lstStyle/>
          <a:p>
            <a:fld id="{00222977-07F0-43A6-A277-6FF5B4151210}" type="slidenum">
              <a:rPr lang="en-US" smtClean="0"/>
              <a:pPr/>
              <a:t>8</a:t>
            </a:fld>
            <a:endParaRPr lang="en-US"/>
          </a:p>
        </p:txBody>
      </p:sp>
    </p:spTree>
    <p:extLst>
      <p:ext uri="{BB962C8B-B14F-4D97-AF65-F5344CB8AC3E}">
        <p14:creationId xmlns:p14="http://schemas.microsoft.com/office/powerpoint/2010/main" val="5347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2599-0456-44BA-A676-BDD664037FF6}"/>
              </a:ext>
            </a:extLst>
          </p:cNvPr>
          <p:cNvSpPr>
            <a:spLocks noGrp="1"/>
          </p:cNvSpPr>
          <p:nvPr>
            <p:ph type="title"/>
          </p:nvPr>
        </p:nvSpPr>
        <p:spPr/>
        <p:txBody>
          <a:bodyPr/>
          <a:lstStyle/>
          <a:p>
            <a:r>
              <a:rPr lang="cs-CZ" dirty="0"/>
              <a:t>Obsah webináře</a:t>
            </a:r>
            <a:endParaRPr lang="en-GB" dirty="0"/>
          </a:p>
        </p:txBody>
      </p:sp>
      <p:sp>
        <p:nvSpPr>
          <p:cNvPr id="3" name="Content Placeholder 2">
            <a:extLst>
              <a:ext uri="{FF2B5EF4-FFF2-40B4-BE49-F238E27FC236}">
                <a16:creationId xmlns:a16="http://schemas.microsoft.com/office/drawing/2014/main" id="{72F43CF4-2F6D-42D4-8D2D-9D7F28D135B0}"/>
              </a:ext>
            </a:extLst>
          </p:cNvPr>
          <p:cNvSpPr>
            <a:spLocks noGrp="1"/>
          </p:cNvSpPr>
          <p:nvPr>
            <p:ph idx="1"/>
          </p:nvPr>
        </p:nvSpPr>
        <p:spPr>
          <a:xfrm>
            <a:off x="695324" y="1304925"/>
            <a:ext cx="7383274" cy="4457700"/>
          </a:xfrm>
        </p:spPr>
        <p:txBody>
          <a:bodyPr>
            <a:normAutofit fontScale="92500" lnSpcReduction="10000"/>
          </a:bodyPr>
          <a:lstStyle/>
          <a:p>
            <a:pPr marL="0" indent="0">
              <a:buNone/>
            </a:pPr>
            <a:r>
              <a:rPr lang="cs-CZ" b="1" dirty="0"/>
              <a:t>Úvodem</a:t>
            </a:r>
          </a:p>
          <a:p>
            <a:pPr marL="514350" indent="-514350">
              <a:buFont typeface="+mj-lt"/>
              <a:buAutoNum type="arabicPeriod"/>
            </a:pPr>
            <a:r>
              <a:rPr lang="cs-CZ" dirty="0">
                <a:solidFill>
                  <a:schemeClr val="bg1">
                    <a:lumMod val="85000"/>
                  </a:schemeClr>
                </a:solidFill>
              </a:rPr>
              <a:t>Představení </a:t>
            </a:r>
            <a:r>
              <a:rPr lang="cs-CZ" dirty="0" err="1">
                <a:solidFill>
                  <a:schemeClr val="bg1">
                    <a:lumMod val="85000"/>
                  </a:schemeClr>
                </a:solidFill>
              </a:rPr>
              <a:t>Kyushu</a:t>
            </a:r>
            <a:r>
              <a:rPr lang="cs-CZ" dirty="0">
                <a:solidFill>
                  <a:schemeClr val="bg1">
                    <a:lumMod val="85000"/>
                  </a:schemeClr>
                </a:solidFill>
              </a:rPr>
              <a:t> University</a:t>
            </a:r>
          </a:p>
          <a:p>
            <a:pPr marL="514350" indent="-514350">
              <a:buFont typeface="+mj-lt"/>
              <a:buAutoNum type="arabicPeriod"/>
            </a:pPr>
            <a:r>
              <a:rPr lang="cs-CZ" dirty="0"/>
              <a:t>Co je to IGSES a co tam děláme?</a:t>
            </a:r>
          </a:p>
          <a:p>
            <a:pPr marL="0" indent="0">
              <a:buNone/>
            </a:pPr>
            <a:r>
              <a:rPr lang="cs-CZ" b="1" dirty="0">
                <a:solidFill>
                  <a:schemeClr val="bg1">
                    <a:lumMod val="85000"/>
                  </a:schemeClr>
                </a:solidFill>
              </a:rPr>
              <a:t>Co se nabízí</a:t>
            </a:r>
          </a:p>
          <a:p>
            <a:pPr marL="514350" indent="-514350">
              <a:buFont typeface="+mj-lt"/>
              <a:buAutoNum type="arabicPeriod" startAt="3"/>
            </a:pPr>
            <a:r>
              <a:rPr lang="cs-CZ" dirty="0">
                <a:solidFill>
                  <a:schemeClr val="bg1">
                    <a:lumMod val="85000"/>
                  </a:schemeClr>
                </a:solidFill>
              </a:rPr>
              <a:t>Jaké jsou možnosti stáží a stipendií z Japonské strany?</a:t>
            </a:r>
          </a:p>
          <a:p>
            <a:pPr marL="514350" indent="-514350">
              <a:buFont typeface="+mj-lt"/>
              <a:buAutoNum type="arabicPeriod" startAt="3"/>
            </a:pPr>
            <a:r>
              <a:rPr lang="cs-CZ" dirty="0">
                <a:solidFill>
                  <a:schemeClr val="bg1">
                    <a:lumMod val="85000"/>
                  </a:schemeClr>
                </a:solidFill>
              </a:rPr>
              <a:t>Jak si vybrat laboratoř?</a:t>
            </a:r>
          </a:p>
          <a:p>
            <a:pPr marL="0" indent="0">
              <a:buNone/>
            </a:pPr>
            <a:r>
              <a:rPr lang="cs-CZ" b="1" dirty="0">
                <a:solidFill>
                  <a:schemeClr val="bg1">
                    <a:lumMod val="85000"/>
                  </a:schemeClr>
                </a:solidFill>
              </a:rPr>
              <a:t>Praktické vědět</a:t>
            </a:r>
          </a:p>
          <a:p>
            <a:pPr marL="514350" indent="-514350">
              <a:buFont typeface="+mj-lt"/>
              <a:buAutoNum type="arabicPeriod" startAt="5"/>
            </a:pPr>
            <a:r>
              <a:rPr lang="cs-CZ" dirty="0">
                <a:solidFill>
                  <a:schemeClr val="bg1">
                    <a:lumMod val="85000"/>
                  </a:schemeClr>
                </a:solidFill>
              </a:rPr>
              <a:t>Jak se žije na </a:t>
            </a:r>
            <a:r>
              <a:rPr lang="cs-CZ" dirty="0" err="1">
                <a:solidFill>
                  <a:schemeClr val="bg1">
                    <a:lumMod val="85000"/>
                  </a:schemeClr>
                </a:solidFill>
              </a:rPr>
              <a:t>Kyushu</a:t>
            </a:r>
            <a:r>
              <a:rPr lang="cs-CZ" dirty="0">
                <a:solidFill>
                  <a:schemeClr val="bg1">
                    <a:lumMod val="85000"/>
                  </a:schemeClr>
                </a:solidFill>
              </a:rPr>
              <a:t> University?</a:t>
            </a:r>
          </a:p>
          <a:p>
            <a:pPr marL="514350" indent="-514350">
              <a:buFont typeface="+mj-lt"/>
              <a:buAutoNum type="arabicPeriod" startAt="5"/>
            </a:pPr>
            <a:r>
              <a:rPr lang="cs-CZ" dirty="0">
                <a:solidFill>
                  <a:schemeClr val="bg1">
                    <a:lumMod val="85000"/>
                  </a:schemeClr>
                </a:solidFill>
              </a:rPr>
              <a:t>Trochu o Japonsku a Japoncích</a:t>
            </a:r>
          </a:p>
          <a:p>
            <a:endParaRPr lang="en-GB" dirty="0"/>
          </a:p>
        </p:txBody>
      </p:sp>
      <p:sp>
        <p:nvSpPr>
          <p:cNvPr id="4" name="Footer Placeholder 3">
            <a:extLst>
              <a:ext uri="{FF2B5EF4-FFF2-40B4-BE49-F238E27FC236}">
                <a16:creationId xmlns:a16="http://schemas.microsoft.com/office/drawing/2014/main" id="{1A86F988-EF44-4D41-B5F5-773461445282}"/>
              </a:ext>
            </a:extLst>
          </p:cNvPr>
          <p:cNvSpPr>
            <a:spLocks noGrp="1"/>
          </p:cNvSpPr>
          <p:nvPr>
            <p:ph type="ftr" sz="quarter" idx="11"/>
          </p:nvPr>
        </p:nvSpPr>
        <p:spPr/>
        <p:txBody>
          <a:bodyPr/>
          <a:lstStyle/>
          <a:p>
            <a:r>
              <a:rPr lang="en-US"/>
              <a:t>Webinář o studiu v Japonsku na Kyushu University</a:t>
            </a:r>
            <a:endParaRPr lang="en-US" dirty="0"/>
          </a:p>
        </p:txBody>
      </p:sp>
      <p:pic>
        <p:nvPicPr>
          <p:cNvPr id="5" name="Picture 4">
            <a:extLst>
              <a:ext uri="{FF2B5EF4-FFF2-40B4-BE49-F238E27FC236}">
                <a16:creationId xmlns:a16="http://schemas.microsoft.com/office/drawing/2014/main" id="{6C8BBCE3-1488-48A3-AC0F-0B01FA0AB024}"/>
              </a:ext>
            </a:extLst>
          </p:cNvPr>
          <p:cNvPicPr>
            <a:picLocks noChangeAspect="1"/>
          </p:cNvPicPr>
          <p:nvPr/>
        </p:nvPicPr>
        <p:blipFill>
          <a:blip r:embed="rId2"/>
          <a:stretch>
            <a:fillRect/>
          </a:stretch>
        </p:blipFill>
        <p:spPr>
          <a:xfrm>
            <a:off x="8450264" y="1443327"/>
            <a:ext cx="3046412" cy="3206750"/>
          </a:xfrm>
          <a:prstGeom prst="rect">
            <a:avLst/>
          </a:prstGeom>
        </p:spPr>
      </p:pic>
      <p:sp>
        <p:nvSpPr>
          <p:cNvPr id="6" name="Date Placeholder 5">
            <a:extLst>
              <a:ext uri="{FF2B5EF4-FFF2-40B4-BE49-F238E27FC236}">
                <a16:creationId xmlns:a16="http://schemas.microsoft.com/office/drawing/2014/main" id="{CF089F52-45DB-4FD1-B9D4-20EF885CF12F}"/>
              </a:ext>
            </a:extLst>
          </p:cNvPr>
          <p:cNvSpPr>
            <a:spLocks noGrp="1"/>
          </p:cNvSpPr>
          <p:nvPr>
            <p:ph type="dt" sz="half" idx="10"/>
          </p:nvPr>
        </p:nvSpPr>
        <p:spPr/>
        <p:txBody>
          <a:bodyPr/>
          <a:lstStyle/>
          <a:p>
            <a:r>
              <a:rPr lang="en-US"/>
              <a:t>18. 5. 2021</a:t>
            </a:r>
            <a:endParaRPr lang="en-US" dirty="0"/>
          </a:p>
        </p:txBody>
      </p:sp>
      <p:sp>
        <p:nvSpPr>
          <p:cNvPr id="7" name="Slide Number Placeholder 6">
            <a:extLst>
              <a:ext uri="{FF2B5EF4-FFF2-40B4-BE49-F238E27FC236}">
                <a16:creationId xmlns:a16="http://schemas.microsoft.com/office/drawing/2014/main" id="{298CBFCE-858D-4CEE-B9AA-F4950FFD340C}"/>
              </a:ext>
            </a:extLst>
          </p:cNvPr>
          <p:cNvSpPr>
            <a:spLocks noGrp="1"/>
          </p:cNvSpPr>
          <p:nvPr>
            <p:ph type="sldNum" sz="quarter" idx="12"/>
          </p:nvPr>
        </p:nvSpPr>
        <p:spPr/>
        <p:txBody>
          <a:bodyPr/>
          <a:lstStyle/>
          <a:p>
            <a:fld id="{00222977-07F0-43A6-A277-6FF5B4151210}" type="slidenum">
              <a:rPr lang="en-US" smtClean="0"/>
              <a:pPr/>
              <a:t>9</a:t>
            </a:fld>
            <a:endParaRPr lang="en-US"/>
          </a:p>
        </p:txBody>
      </p:sp>
    </p:spTree>
    <p:extLst>
      <p:ext uri="{BB962C8B-B14F-4D97-AF65-F5344CB8AC3E}">
        <p14:creationId xmlns:p14="http://schemas.microsoft.com/office/powerpoint/2010/main" val="2483667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2082</Words>
  <Application>Microsoft Office PowerPoint</Application>
  <PresentationFormat>Widescreen</PresentationFormat>
  <Paragraphs>315</Paragraphs>
  <Slides>27</Slides>
  <Notes>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Vafle VUT</vt:lpstr>
      <vt:lpstr>Arial</vt:lpstr>
      <vt:lpstr>Arial Black</vt:lpstr>
      <vt:lpstr>Arial Narrow</vt:lpstr>
      <vt:lpstr>Calibri</vt:lpstr>
      <vt:lpstr>Calibri Light</vt:lpstr>
      <vt:lpstr>Wingdings</vt:lpstr>
      <vt:lpstr>Office Theme</vt:lpstr>
      <vt:lpstr>Custom Design</vt:lpstr>
      <vt:lpstr>PowerPoint Presentation</vt:lpstr>
      <vt:lpstr>Obsah webináře</vt:lpstr>
      <vt:lpstr>Kdo jsem?</vt:lpstr>
      <vt:lpstr>Obsah webináře</vt:lpstr>
      <vt:lpstr>Kyusyu University is one of 8 major national universities in Japan</vt:lpstr>
      <vt:lpstr>PowerPoint Presentation</vt:lpstr>
      <vt:lpstr>Japanese Universities in QS Ranking 2021</vt:lpstr>
      <vt:lpstr>Kyushu University</vt:lpstr>
      <vt:lpstr>Obsah webináře</vt:lpstr>
      <vt:lpstr>IGSES - Interdisciplinary Graduate School of Engineering Sciences</vt:lpstr>
      <vt:lpstr>IGSES Major Fields (Reorganized in April, 2021)</vt:lpstr>
      <vt:lpstr>PowerPoint Presentation</vt:lpstr>
      <vt:lpstr>Virtuální prohlídka</vt:lpstr>
      <vt:lpstr>Obsah webináře</vt:lpstr>
      <vt:lpstr>Stáže a stipendia</vt:lpstr>
      <vt:lpstr>Česko-Japonská smlouva o spolupráci</vt:lpstr>
      <vt:lpstr>Česko-Japonská smlouva o spolupráci</vt:lpstr>
      <vt:lpstr>Česko-Japonská smlouva o spolupráci</vt:lpstr>
      <vt:lpstr>Moje zkušenost</vt:lpstr>
      <vt:lpstr>JSPS Fellowship </vt:lpstr>
      <vt:lpstr>International Education Programs</vt:lpstr>
      <vt:lpstr>IEI program</vt:lpstr>
      <vt:lpstr>Obsah webináře</vt:lpstr>
      <vt:lpstr>Researches in IGSES</vt:lpstr>
      <vt:lpstr>Researches in IGSES</vt:lpstr>
      <vt:lpstr>Researches in IGSES</vt:lpstr>
      <vt:lpstr>Seznam laboratoří</vt:lpstr>
    </vt:vector>
  </TitlesOfParts>
  <Company>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Frantisek Miksik</dc:creator>
  <cp:lastModifiedBy>Miksik</cp:lastModifiedBy>
  <cp:revision>53</cp:revision>
  <dcterms:created xsi:type="dcterms:W3CDTF">2019-10-05T10:43:07Z</dcterms:created>
  <dcterms:modified xsi:type="dcterms:W3CDTF">2021-05-18T07:52:29Z</dcterms:modified>
</cp:coreProperties>
</file>