
<file path=[Content_Types].xml><?xml version="1.0" encoding="utf-8"?>
<Types xmlns="http://schemas.openxmlformats.org/package/2006/content-types">
  <Default Extension="xlsx" ContentType="application/vnd.openxmlformats-officedocument.spreadsheetml.sheet"/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notesSlides/notesSlide1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.xml" ContentType="application/vnd.openxmlformats-officedocument.presentationml.slide+xml"/>
  <Override PartName="/ppt/notesSlides/notesSlide14.xml" ContentType="application/vnd.openxmlformats-officedocument.presentationml.notesSlide+xml"/>
  <Override PartName="/ppt/slideLayouts/slideLayout8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7.xml" ContentType="application/vnd.openxmlformats-officedocument.presentationml.notesSlid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6.xml" ContentType="application/vnd.openxmlformats-officedocument.presentationml.slideLayout+xml"/>
  <Override PartName="/ppt/charts/style1.xml" ContentType="application/vnd.ms-office.chartstyl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charts/colors1.xml" ContentType="application/vnd.ms-office.chartcolorstyle+xml"/>
  <Override PartName="/ppt/theme/theme2.xml" ContentType="application/vnd.openxmlformats-officedocument.theme+xml"/>
  <Override PartName="/ppt/charts/chart1.xml" ContentType="application/vnd.openxmlformats-officedocument.drawingml.chart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notesMasterIdLst>
    <p:notesMasterId r:id="rId21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</p:sldIdLst>
  <p:sldSz cx="12192000" cy="6858000"/>
  <p:notesSz cx="12192000" cy="6858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theme" Target="theme/theme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 /><Relationship Id="rId23" Type="http://schemas.openxmlformats.org/officeDocument/2006/relationships/tableStyles" Target="tableStyles.xml" /><Relationship Id="rId24" Type="http://schemas.openxmlformats.org/officeDocument/2006/relationships/viewProps" Target="viewProps.xml" /></Relationships>
</file>

<file path=ppt/charts/_rels/chart1.xml.rels><?xml version="1.0" encoding="UTF-8" standalone="yes"?><Relationships xmlns="http://schemas.openxmlformats.org/package/2006/relationships"><Relationship Id="rId1" Type="http://schemas.microsoft.com/office/2011/relationships/chartStyle" Target="style1.xml" /><Relationship Id="rId2" Type="http://schemas.microsoft.com/office/2011/relationships/chartColorStyle" Target="colors1.xml" /><Relationship Id="rId3" Type="http://schemas.openxmlformats.org/officeDocument/2006/relationships/package" Target="../embeddings/Microsoft_Excel_Worksheet1.xlsx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5="http://schemas.microsoft.com/office/drawing/2012/chart" xmlns:c14="http://schemas.microsoft.com/office/drawing/2007/8/2/chart" xmlns:c16r2="http://schemas.microsoft.com/office/drawing/2015/06/chart">
  <c:date1904 val="0"/>
  <c:lang val="en-US"/>
  <c:roundedCorners val="0"/>
  <mc:AlternateContent>
    <mc:Choice Requires="c14">
      <c14:style val="102"/>
    </mc:Choice>
    <mc:Fallback>
      <c:style val="2"/>
    </mc:Fallback>
  </mc:AlternateContent>
  <c:chart>
    <c:title>
      <c:tx>
        <c:rich>
          <a:bodyPr/>
          <a:p>
            <a:pPr>
              <a:defRPr sz="1800" b="1" cap="all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>
                <a:latin typeface="Vafle VUT"/>
                <a:ea typeface="Vafle VUT"/>
                <a:cs typeface="Vafle VUT"/>
              </a:rPr>
              <a:t>Pt expences in brno</a:t>
            </a:r>
            <a:endParaRPr>
              <a:latin typeface="Vafle VUT"/>
              <a:cs typeface="Vafle VUT"/>
            </a:endParaRPr>
          </a:p>
        </c:rich>
      </c:tx>
      <c:layout/>
      <c:overlay val="0"/>
      <c:spPr bwMode="auto">
        <a:prstGeom prst="rect">
          <a:avLst/>
        </a:prstGeom>
        <a:noFill/>
        <a:ln>
          <a:noFill/>
        </a:ln>
      </c:spPr>
      <c:txPr>
        <a:bodyPr/>
        <a:p>
          <a:pPr>
            <a:defRPr sz="1800" b="1" cap="all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/>
        </a:p>
      </c:txPr>
    </c:title>
    <c:autoTitleDeleted val="0"/>
    <c:view3D>
      <c:rotX val="50"/>
      <c:rotY val="0"/>
      <c:depthPercent val="100"/>
      <c:rAngAx val="0"/>
    </c:view3D>
    <c:floor>
      <c:thickness val="0"/>
      <c:spPr bwMode="auto">
        <a:prstGeom prst="rect">
          <a:avLst/>
        </a:prstGeom>
        <a:noFill/>
        <a:ln>
          <a:noFill/>
        </a:ln>
      </c:spPr>
    </c:floor>
    <c:sideWall>
      <c:thickness val="0"/>
      <c:spPr bwMode="auto">
        <a:prstGeom prst="rect">
          <a:avLst/>
        </a:prstGeom>
        <a:noFill/>
        <a:ln>
          <a:noFill/>
        </a:ln>
      </c:spPr>
    </c:sideWall>
    <c:backWall>
      <c:thickness val="0"/>
      <c:spPr bwMode="auto">
        <a:prstGeom prst="rect">
          <a:avLst/>
        </a:prstGeom>
        <a:noFill/>
        <a:ln>
          <a:noFill/>
        </a:ln>
      </c:spPr>
    </c:backWall>
    <c:plotArea>
      <c:layout>
        <c:manualLayout/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Public transport expenses, % of annual budget</c:v>
                </c:pt>
              </c:strCache>
            </c:strRef>
          </c:tx>
          <c:dPt>
            <c:idx val="0"/>
            <c:spPr bwMode="auto"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c:spPr>
          </c:dPt>
          <c:dPt>
            <c:idx val="1"/>
            <c:spPr bwMode="auto">
              <a:prstGeom prst="rect">
                <a:avLst/>
              </a:prstGeom>
              <a:solidFill>
                <a:srgbClr val="0070C0">
                  <a:alpha val="70000"/>
                </a:srgbClr>
              </a:solidFill>
              <a:ln>
                <a:noFill/>
              </a:ln>
            </c:spPr>
          </c:dPt>
          <c:dLbls>
            <c:dLbl>
              <c:idx val="0"/>
              <c:dLblPos val="inEnd"/>
              <c:layout/>
              <c:showBubbleSize val="0"/>
              <c:showCatName val="1"/>
              <c:showLegendKey val="0"/>
              <c:showPercent val="0"/>
              <c:showSerName val="0"/>
              <c:showVal val="0"/>
              <c:spPr bwMode="auto">
                <a:prstGeom prst="rect">
                  <a:avLst/>
                </a:prstGeom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</c:spPr>
              <c:txPr>
                <a:bodyPr rot="0" spcFirstLastPara="1" vertOverflow="clip" horzOverflow="clip" vert="horz" wrap="square" lIns="38099" tIns="19049" rIns="38099" bIns="19049" anchor="ctr" anchorCtr="1">
                  <a:spAutoFit/>
                </a:bodyPr>
                <a:p>
                  <a:pPr>
                    <a:defRPr sz="1000" b="0" i="0" u="none" strike="noStrike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/>
                </a:p>
              </c:txPr>
            </c:dLbl>
            <c:dLbl>
              <c:idx val="1"/>
              <c:dLblPos val="inEnd"/>
              <c:layout/>
              <c:showBubbleSize val="0"/>
              <c:showCatName val="1"/>
              <c:showLegendKey val="0"/>
              <c:showPercent val="0"/>
              <c:showSerName val="0"/>
              <c:showVal val="0"/>
              <c:spPr bwMode="auto">
                <a:prstGeom prst="rect">
                  <a:avLst/>
                </a:prstGeom>
                <a:solidFill>
                  <a:schemeClr val="lt1">
                    <a:alpha val="90000"/>
                  </a:schemeClr>
                </a:solidFill>
                <a:ln w="6349" cap="flat" cmpd="sng" algn="ctr">
                  <a:solidFill>
                    <a:schemeClr val="accent1">
                      <a:lumMod val="50000"/>
                    </a:schemeClr>
                  </a:solidFill>
                  <a:prstDash val="solid"/>
                  <a:round/>
                </a:ln>
              </c:spPr>
              <c:tx>
                <c:rich>
                  <a:bodyPr rot="0" spcFirstLastPara="1" vertOverflow="clip" horzOverflow="clip" vert="horz" wrap="square" lIns="38099" tIns="19049" rIns="38099" bIns="19049" anchor="ctr" anchorCtr="1">
                    <a:spAutoFit/>
                  </a:bodyPr>
                  <a:p>
                    <a:pPr>
                      <a:defRPr sz="1000" b="0" i="0" u="none" strike="noStrike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>
                        <a:solidFill>
                          <a:srgbClr val="002060"/>
                        </a:solidFill>
                      </a:rPr>
                      <a:t>Public transport</a:t>
                    </a:r>
                    <a:endParaRPr>
                      <a:solidFill>
                        <a:srgbClr val="002060"/>
                      </a:solidFill>
                    </a:endParaRPr>
                  </a:p>
                </c:rich>
              </c:tx>
              <c:txPr>
                <a:bodyPr rot="0" spcFirstLastPara="1" vertOverflow="clip" horzOverflow="clip" vert="horz" wrap="square" lIns="38099" tIns="19049" rIns="38099" bIns="19049" anchor="ctr" anchorCtr="1">
                  <a:spAutoFit/>
                </a:bodyPr>
                <a:p>
                  <a:pPr>
                    <a:defRPr sz="1000" b="0" i="0" u="none" strike="noStrike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/>
                </a:p>
              </c:txPr>
            </c:dLbl>
            <c:dLblPos val="inEnd"/>
            <c:showBubbleSize val="0"/>
            <c:showCatName val="1"/>
            <c:showLeaderLines val="1"/>
            <c:showLegendKey val="0"/>
            <c:showPercent val="0"/>
            <c:showSerName val="0"/>
            <c:showVal val="0"/>
            <c:spPr bwMode="auto">
              <a:prstGeom prst="rect">
                <a:avLst/>
              </a:prstGeom>
              <a:solidFill>
                <a:schemeClr val="lt1">
                  <a:alpha val="90000"/>
                </a:schemeClr>
              </a:solidFill>
              <a:ln w="12700" cap="flat" cmpd="sng" algn="ctr">
                <a:solidFill>
                  <a:schemeClr val="accent1"/>
                </a:solidFill>
                <a:round/>
              </a:ln>
            </c:spPr>
            <c:txPr>
              <a:bodyPr rot="0" spcFirstLastPara="1" vertOverflow="clip" horzOverflow="clip" vert="horz" wrap="square" lIns="38099" tIns="19049" rIns="38099" bIns="19049" anchor="ctr" anchorCtr="1">
                <a:spAutoFit/>
              </a:bodyPr>
              <a:p>
                <a:pPr>
                  <a:defRPr sz="1000" b="0" i="0" u="none" strike="noStrike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/>
              </a:p>
            </c:txPr>
          </c:dLbls>
          <c:cat>
            <c:strRef>
              <c:f>Sheet1!$A$2:$A$3</c:f>
              <c:strCache>
                <c:ptCount val="2"/>
                <c:pt idx="0">
                  <c:v xml:space="preserve">Other </c:v>
                </c:pt>
                <c:pt idx="1">
                  <c:v>Public transport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84</c:v>
                </c:pt>
                <c:pt idx="1">
                  <c:v>16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</c:strCache>
            </c:strRef>
          </c:tx>
          <c:dPt>
            <c:idx val="0"/>
            <c:spPr bwMode="auto"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c:spPr>
          </c:dPt>
          <c:dPt>
            <c:idx val="1"/>
            <c:spPr bwMode="auto">
              <a:prstGeom prst="rect">
                <a:avLst/>
              </a:prstGeom>
              <a:solidFill>
                <a:schemeClr val="accent2">
                  <a:alpha val="70000"/>
                </a:schemeClr>
              </a:solidFill>
              <a:ln>
                <a:noFill/>
              </a:ln>
            </c:spPr>
          </c:dPt>
          <c:dPt>
            <c:idx val="2"/>
            <c:spPr bwMode="auto">
              <a:prstGeom prst="rect">
                <a:avLst/>
              </a:prstGeom>
              <a:solidFill>
                <a:schemeClr val="accent3">
                  <a:alpha val="70000"/>
                </a:schemeClr>
              </a:solidFill>
              <a:ln>
                <a:noFill/>
              </a:ln>
            </c:spPr>
          </c:dPt>
          <c:dPt>
            <c:idx val="3"/>
            <c:spPr bwMode="auto">
              <a:prstGeom prst="rect">
                <a:avLst/>
              </a:prstGeom>
              <a:solidFill>
                <a:schemeClr val="accent4">
                  <a:alpha val="70000"/>
                </a:schemeClr>
              </a:solidFill>
              <a:ln>
                <a:noFill/>
              </a:ln>
            </c:spPr>
          </c:dPt>
          <c:dPt>
            <c:idx val="4"/>
            <c:spPr bwMode="auto">
              <a:prstGeom prst="rect">
                <a:avLst/>
              </a:prstGeom>
              <a:solidFill>
                <a:schemeClr val="accent5">
                  <a:alpha val="70000"/>
                </a:schemeClr>
              </a:solidFill>
              <a:ln>
                <a:noFill/>
              </a:ln>
            </c:spPr>
          </c:dPt>
          <c:dPt>
            <c:idx val="5"/>
            <c:spPr bwMode="auto">
              <a:prstGeom prst="rect">
                <a:avLst/>
              </a:prstGeom>
              <a:solidFill>
                <a:schemeClr val="accent6">
                  <a:alpha val="70000"/>
                </a:schemeClr>
              </a:solidFill>
              <a:ln>
                <a:noFill/>
              </a:ln>
            </c:spPr>
          </c:dPt>
          <c:dLbls>
            <c:dLbl>
              <c:idx val="0"/>
              <c:dLblPos val="inEnd"/>
              <c:layout/>
              <c:showBubbleSize val="0"/>
              <c:showCatName val="1"/>
              <c:showLegendKey val="0"/>
              <c:showPercent val="0"/>
              <c:showSerName val="0"/>
              <c:showVal val="0"/>
              <c:spPr bwMode="auto">
                <a:prstGeom prst="rect">
                  <a:avLst/>
                </a:prstGeom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</c:spPr>
              <c:txPr>
                <a:bodyPr rot="0" spcFirstLastPara="1" vertOverflow="clip" horzOverflow="clip" vert="horz" wrap="square" lIns="38099" tIns="19049" rIns="38099" bIns="19049" anchor="ctr" anchorCtr="1">
                  <a:spAutoFit/>
                </a:bodyPr>
                <a:p>
                  <a:pPr>
                    <a:defRPr sz="1000" b="0" i="0" u="none" strike="noStrike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/>
                </a:p>
              </c:txPr>
            </c:dLbl>
            <c:dLbl>
              <c:idx val="1"/>
              <c:dLblPos val="inEnd"/>
              <c:layout/>
              <c:showBubbleSize val="0"/>
              <c:showCatName val="1"/>
              <c:showLegendKey val="0"/>
              <c:showPercent val="0"/>
              <c:showSerName val="0"/>
              <c:showVal val="0"/>
              <c:spPr bwMode="auto">
                <a:prstGeom prst="rect">
                  <a:avLst/>
                </a:prstGeom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</c:spPr>
              <c:txPr>
                <a:bodyPr rot="0" spcFirstLastPara="1" vertOverflow="clip" horzOverflow="clip" vert="horz" wrap="square" lIns="38099" tIns="19049" rIns="38099" bIns="19049" anchor="ctr" anchorCtr="1">
                  <a:spAutoFit/>
                </a:bodyPr>
                <a:p>
                  <a:pPr>
                    <a:defRPr sz="1000" b="0" i="0" u="none" strike="noStrike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/>
                </a:p>
              </c:txPr>
            </c:dLbl>
            <c:dLbl>
              <c:idx val="2"/>
              <c:dLblPos val="inEnd"/>
              <c:layout/>
              <c:showBubbleSize val="0"/>
              <c:showCatName val="1"/>
              <c:showLegendKey val="0"/>
              <c:showPercent val="0"/>
              <c:showSerName val="0"/>
              <c:showVal val="0"/>
              <c:spPr bwMode="auto">
                <a:prstGeom prst="rect">
                  <a:avLst/>
                </a:prstGeom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</c:spPr>
              <c:txPr>
                <a:bodyPr rot="0" spcFirstLastPara="1" vertOverflow="clip" horzOverflow="clip" vert="horz" wrap="square" lIns="38099" tIns="19049" rIns="38099" bIns="19049" anchor="ctr" anchorCtr="1">
                  <a:spAutoFit/>
                </a:bodyPr>
                <a:p>
                  <a:pPr>
                    <a:defRPr sz="1000" b="0" i="0" u="none" strike="noStrike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/>
                </a:p>
              </c:txPr>
            </c:dLbl>
            <c:dLbl>
              <c:idx val="3"/>
              <c:dLblPos val="inEnd"/>
              <c:layout/>
              <c:showBubbleSize val="0"/>
              <c:showCatName val="1"/>
              <c:showLegendKey val="0"/>
              <c:showPercent val="0"/>
              <c:showSerName val="0"/>
              <c:showVal val="0"/>
              <c:spPr bwMode="auto">
                <a:prstGeom prst="rect">
                  <a:avLst/>
                </a:prstGeom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</c:spPr>
              <c:txPr>
                <a:bodyPr rot="0" spcFirstLastPara="1" vertOverflow="clip" horzOverflow="clip" vert="horz" wrap="square" lIns="38099" tIns="19049" rIns="38099" bIns="19049" anchor="ctr" anchorCtr="1">
                  <a:spAutoFit/>
                </a:bodyPr>
                <a:p>
                  <a:pPr>
                    <a:defRPr sz="1000" b="0" i="0" u="none" strike="noStrike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/>
                </a:p>
              </c:txPr>
            </c:dLbl>
            <c:dLbl>
              <c:idx val="4"/>
              <c:dLblPos val="inEnd"/>
              <c:layout/>
              <c:showBubbleSize val="0"/>
              <c:showCatName val="1"/>
              <c:showLegendKey val="0"/>
              <c:showPercent val="0"/>
              <c:showSerName val="0"/>
              <c:showVal val="0"/>
              <c:spPr bwMode="auto">
                <a:prstGeom prst="rect">
                  <a:avLst/>
                </a:prstGeom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/>
                  </a:solidFill>
                  <a:round/>
                </a:ln>
              </c:spPr>
              <c:txPr>
                <a:bodyPr rot="0" spcFirstLastPara="1" vertOverflow="clip" horzOverflow="clip" vert="horz" wrap="square" lIns="38099" tIns="19049" rIns="38099" bIns="19049" anchor="ctr" anchorCtr="1">
                  <a:spAutoFit/>
                </a:bodyPr>
                <a:p>
                  <a:pPr>
                    <a:defRPr sz="1000" b="0" i="0" u="none" strike="noStrike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/>
                </a:p>
              </c:txPr>
            </c:dLbl>
            <c:dLbl>
              <c:idx val="5"/>
              <c:dLblPos val="inEnd"/>
              <c:layout/>
              <c:showBubbleSize val="0"/>
              <c:showCatName val="1"/>
              <c:showLegendKey val="0"/>
              <c:showPercent val="0"/>
              <c:showSerName val="0"/>
              <c:showVal val="0"/>
              <c:spPr bwMode="auto">
                <a:prstGeom prst="rect">
                  <a:avLst/>
                </a:prstGeom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/>
                  </a:solidFill>
                  <a:round/>
                </a:ln>
              </c:spPr>
              <c:txPr>
                <a:bodyPr rot="0" spcFirstLastPara="1" vertOverflow="clip" horzOverflow="clip" vert="horz" wrap="square" lIns="38099" tIns="19049" rIns="38099" bIns="19049" anchor="ctr" anchorCtr="1">
                  <a:spAutoFit/>
                </a:bodyPr>
                <a:p>
                  <a:pPr>
                    <a:defRPr sz="1000" b="0" i="0" u="none" strike="noStrike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/>
                </a:p>
              </c:txPr>
            </c:dLbl>
            <c:dLblPos val="inEnd"/>
            <c:showBubbleSize val="0"/>
            <c:showCatName val="1"/>
            <c:showLeaderLines val="1"/>
            <c:showLegendKey val="0"/>
            <c:showPercent val="0"/>
            <c:showSerName val="0"/>
            <c:showVal val="0"/>
            <c:spPr bwMode="auto">
              <a:prstGeom prst="rect">
                <a:avLst/>
              </a:prstGeom>
              <a:solidFill>
                <a:schemeClr val="lt1">
                  <a:alpha val="90000"/>
                </a:schemeClr>
              </a:solidFill>
              <a:ln w="12700" cap="flat" cmpd="sng" algn="ctr">
                <a:solidFill>
                  <a:schemeClr val="accent2"/>
                </a:solidFill>
                <a:round/>
              </a:ln>
            </c:spPr>
            <c:txPr>
              <a:bodyPr rot="0" spcFirstLastPara="1" vertOverflow="clip" horzOverflow="clip" vert="horz" wrap="square" lIns="38099" tIns="19049" rIns="38099" bIns="19049" anchor="ctr" anchorCtr="1">
                <a:spAutoFit/>
              </a:bodyPr>
              <a:p>
                <a:pPr>
                  <a:defRPr sz="1000" b="0" i="0" u="none" strike="noStrike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/>
              </a:p>
            </c:txPr>
          </c:dLbls>
          <c:cat>
            <c:strRef>
              <c:f>Sheet1!$A$2:$A$7</c:f>
              <c:strCache>
                <c:ptCount val="6"/>
                <c:pt idx="0">
                  <c:v xml:space="preserve">Other </c:v>
                </c:pt>
                <c:pt idx="1">
                  <c:v>Public transport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</c:strCache>
            </c:strRef>
          </c:tx>
          <c:dPt>
            <c:idx val="0"/>
            <c:spPr bwMode="auto"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c:spPr>
          </c:dPt>
          <c:dPt>
            <c:idx val="1"/>
            <c:spPr bwMode="auto">
              <a:prstGeom prst="rect">
                <a:avLst/>
              </a:prstGeom>
              <a:solidFill>
                <a:schemeClr val="accent2">
                  <a:alpha val="70000"/>
                </a:schemeClr>
              </a:solidFill>
              <a:ln>
                <a:noFill/>
              </a:ln>
            </c:spPr>
          </c:dPt>
          <c:dPt>
            <c:idx val="2"/>
            <c:spPr bwMode="auto">
              <a:prstGeom prst="rect">
                <a:avLst/>
              </a:prstGeom>
              <a:solidFill>
                <a:schemeClr val="accent3">
                  <a:alpha val="70000"/>
                </a:schemeClr>
              </a:solidFill>
              <a:ln>
                <a:noFill/>
              </a:ln>
            </c:spPr>
          </c:dPt>
          <c:dPt>
            <c:idx val="3"/>
            <c:spPr bwMode="auto">
              <a:prstGeom prst="rect">
                <a:avLst/>
              </a:prstGeom>
              <a:solidFill>
                <a:schemeClr val="accent4">
                  <a:alpha val="70000"/>
                </a:schemeClr>
              </a:solidFill>
              <a:ln>
                <a:noFill/>
              </a:ln>
            </c:spPr>
          </c:dPt>
          <c:dPt>
            <c:idx val="4"/>
            <c:spPr bwMode="auto">
              <a:prstGeom prst="rect">
                <a:avLst/>
              </a:prstGeom>
              <a:solidFill>
                <a:schemeClr val="accent5">
                  <a:alpha val="70000"/>
                </a:schemeClr>
              </a:solidFill>
              <a:ln>
                <a:noFill/>
              </a:ln>
            </c:spPr>
          </c:dPt>
          <c:dPt>
            <c:idx val="5"/>
            <c:spPr bwMode="auto">
              <a:prstGeom prst="rect">
                <a:avLst/>
              </a:prstGeom>
              <a:solidFill>
                <a:schemeClr val="accent6">
                  <a:alpha val="70000"/>
                </a:schemeClr>
              </a:solidFill>
              <a:ln>
                <a:noFill/>
              </a:ln>
            </c:spPr>
          </c:dPt>
          <c:dLbls>
            <c:dLbl>
              <c:idx val="0"/>
              <c:dLblPos val="inEnd"/>
              <c:layout/>
              <c:showBubbleSize val="0"/>
              <c:showCatName val="1"/>
              <c:showLegendKey val="0"/>
              <c:showPercent val="0"/>
              <c:showSerName val="0"/>
              <c:showVal val="0"/>
              <c:spPr bwMode="auto">
                <a:prstGeom prst="rect">
                  <a:avLst/>
                </a:prstGeom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</c:spPr>
              <c:txPr>
                <a:bodyPr rot="0" spcFirstLastPara="1" vertOverflow="clip" horzOverflow="clip" vert="horz" wrap="square" lIns="38099" tIns="19049" rIns="38099" bIns="19049" anchor="ctr" anchorCtr="1">
                  <a:spAutoFit/>
                </a:bodyPr>
                <a:p>
                  <a:pPr>
                    <a:defRPr sz="1000" b="0" i="0" u="none" strike="noStrike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/>
                </a:p>
              </c:txPr>
            </c:dLbl>
            <c:dLbl>
              <c:idx val="1"/>
              <c:dLblPos val="inEnd"/>
              <c:layout/>
              <c:showBubbleSize val="0"/>
              <c:showCatName val="1"/>
              <c:showLegendKey val="0"/>
              <c:showPercent val="0"/>
              <c:showSerName val="0"/>
              <c:showVal val="0"/>
              <c:spPr bwMode="auto">
                <a:prstGeom prst="rect">
                  <a:avLst/>
                </a:prstGeom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</c:spPr>
              <c:txPr>
                <a:bodyPr rot="0" spcFirstLastPara="1" vertOverflow="clip" horzOverflow="clip" vert="horz" wrap="square" lIns="38099" tIns="19049" rIns="38099" bIns="19049" anchor="ctr" anchorCtr="1">
                  <a:spAutoFit/>
                </a:bodyPr>
                <a:p>
                  <a:pPr>
                    <a:defRPr sz="1000" b="0" i="0" u="none" strike="noStrike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/>
                </a:p>
              </c:txPr>
            </c:dLbl>
            <c:dLbl>
              <c:idx val="2"/>
              <c:dLblPos val="inEnd"/>
              <c:layout/>
              <c:showBubbleSize val="0"/>
              <c:showCatName val="1"/>
              <c:showLegendKey val="0"/>
              <c:showPercent val="0"/>
              <c:showSerName val="0"/>
              <c:showVal val="0"/>
              <c:spPr bwMode="auto">
                <a:prstGeom prst="rect">
                  <a:avLst/>
                </a:prstGeom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</c:spPr>
              <c:txPr>
                <a:bodyPr rot="0" spcFirstLastPara="1" vertOverflow="clip" horzOverflow="clip" vert="horz" wrap="square" lIns="38099" tIns="19049" rIns="38099" bIns="19049" anchor="ctr" anchorCtr="1">
                  <a:spAutoFit/>
                </a:bodyPr>
                <a:p>
                  <a:pPr>
                    <a:defRPr sz="1000" b="0" i="0" u="none" strike="noStrike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/>
                </a:p>
              </c:txPr>
            </c:dLbl>
            <c:dLbl>
              <c:idx val="3"/>
              <c:dLblPos val="inEnd"/>
              <c:layout/>
              <c:showBubbleSize val="0"/>
              <c:showCatName val="1"/>
              <c:showLegendKey val="0"/>
              <c:showPercent val="0"/>
              <c:showSerName val="0"/>
              <c:showVal val="0"/>
              <c:spPr bwMode="auto">
                <a:prstGeom prst="rect">
                  <a:avLst/>
                </a:prstGeom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</c:spPr>
              <c:txPr>
                <a:bodyPr rot="0" spcFirstLastPara="1" vertOverflow="clip" horzOverflow="clip" vert="horz" wrap="square" lIns="38099" tIns="19049" rIns="38099" bIns="19049" anchor="ctr" anchorCtr="1">
                  <a:spAutoFit/>
                </a:bodyPr>
                <a:p>
                  <a:pPr>
                    <a:defRPr sz="1000" b="0" i="0" u="none" strike="noStrike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/>
                </a:p>
              </c:txPr>
            </c:dLbl>
            <c:dLbl>
              <c:idx val="4"/>
              <c:dLblPos val="inEnd"/>
              <c:layout/>
              <c:showBubbleSize val="0"/>
              <c:showCatName val="1"/>
              <c:showLegendKey val="0"/>
              <c:showPercent val="0"/>
              <c:showSerName val="0"/>
              <c:showVal val="0"/>
              <c:spPr bwMode="auto">
                <a:prstGeom prst="rect">
                  <a:avLst/>
                </a:prstGeom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/>
                  </a:solidFill>
                  <a:round/>
                </a:ln>
              </c:spPr>
              <c:txPr>
                <a:bodyPr rot="0" spcFirstLastPara="1" vertOverflow="clip" horzOverflow="clip" vert="horz" wrap="square" lIns="38099" tIns="19049" rIns="38099" bIns="19049" anchor="ctr" anchorCtr="1">
                  <a:spAutoFit/>
                </a:bodyPr>
                <a:p>
                  <a:pPr>
                    <a:defRPr sz="1000" b="0" i="0" u="none" strike="noStrike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/>
                </a:p>
              </c:txPr>
            </c:dLbl>
            <c:dLbl>
              <c:idx val="5"/>
              <c:dLblPos val="inEnd"/>
              <c:layout/>
              <c:showBubbleSize val="0"/>
              <c:showCatName val="1"/>
              <c:showLegendKey val="0"/>
              <c:showPercent val="0"/>
              <c:showSerName val="0"/>
              <c:showVal val="0"/>
              <c:spPr bwMode="auto">
                <a:prstGeom prst="rect">
                  <a:avLst/>
                </a:prstGeom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/>
                  </a:solidFill>
                  <a:round/>
                </a:ln>
              </c:spPr>
              <c:txPr>
                <a:bodyPr rot="0" spcFirstLastPara="1" vertOverflow="clip" horzOverflow="clip" vert="horz" wrap="square" lIns="38099" tIns="19049" rIns="38099" bIns="19049" anchor="ctr" anchorCtr="1">
                  <a:spAutoFit/>
                </a:bodyPr>
                <a:p>
                  <a:pPr>
                    <a:defRPr sz="1000" b="0" i="0" u="none" strike="noStrike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/>
                </a:p>
              </c:txPr>
            </c:dLbl>
            <c:dLblPos val="inEnd"/>
            <c:showBubbleSize val="0"/>
            <c:showCatName val="1"/>
            <c:showLeaderLines val="1"/>
            <c:showLegendKey val="0"/>
            <c:showPercent val="0"/>
            <c:showSerName val="0"/>
            <c:showVal val="0"/>
            <c:spPr bwMode="auto">
              <a:prstGeom prst="rect">
                <a:avLst/>
              </a:prstGeom>
              <a:solidFill>
                <a:schemeClr val="lt1">
                  <a:alpha val="90000"/>
                </a:schemeClr>
              </a:solidFill>
              <a:ln w="12700" cap="flat" cmpd="sng" algn="ctr">
                <a:solidFill>
                  <a:schemeClr val="accent3"/>
                </a:solidFill>
                <a:round/>
              </a:ln>
            </c:spPr>
            <c:txPr>
              <a:bodyPr rot="0" spcFirstLastPara="1" vertOverflow="clip" horzOverflow="clip" vert="horz" wrap="square" lIns="38099" tIns="19049" rIns="38099" bIns="19049" anchor="ctr" anchorCtr="1">
                <a:spAutoFit/>
              </a:bodyPr>
              <a:p>
                <a:pPr>
                  <a:defRPr sz="1000" b="0" i="0" u="none" strike="noStrike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pPr>
                <a:endParaRPr/>
              </a:p>
            </c:txPr>
          </c:dLbls>
          <c:cat>
            <c:strRef>
              <c:f>Sheet1!$A$2:$A$7</c:f>
              <c:strCache>
                <c:ptCount val="6"/>
                <c:pt idx="0">
                  <c:v xml:space="preserve">Other </c:v>
                </c:pt>
                <c:pt idx="1">
                  <c:v>Public transport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</c:numCache>
            </c:numRef>
          </c:val>
        </c:ser>
        <c:dLbls>
          <c:dLblPos val="inEnd"/>
          <c:showBubbleSize val="0"/>
          <c:showCatName val="1"/>
          <c:showLeaderLines val="1"/>
          <c:showLegendKey val="0"/>
          <c:showPercent val="0"/>
          <c:showSerName val="0"/>
          <c:showVal val="0"/>
          <c:spPr bwMode="auto">
            <a:prstGeom prst="rect">
              <a:avLst/>
            </a:prstGeom>
            <a:solidFill>
              <a:schemeClr val="lt1">
                <a:alpha val="90000"/>
              </a:schemeClr>
            </a:solidFill>
            <a:ln w="12700" cap="flat" cmpd="sng" algn="ctr">
              <a:solidFill>
                <a:schemeClr val="accent1"/>
              </a:solidFill>
              <a:round/>
            </a:ln>
          </c:spPr>
          <c:txPr>
            <a:bodyPr rot="0" spcFirstLastPara="1" vertOverflow="clip" horzOverflow="clip" vert="horz" wrap="square" lIns="38099" tIns="19049" rIns="38099" bIns="19049" anchor="ctr" anchorCtr="1">
              <a:spAutoFit/>
            </a:bodyPr>
            <a:p>
              <a:pPr>
                <a:defRPr sz="1000" b="0" i="0" u="none" strike="noStrike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pPr>
              <a:endParaRPr/>
            </a:p>
          </c:txPr>
        </c:dLbls>
      </c:pie3DChart>
      <c:spPr bwMode="auto">
        <a:prstGeom prst="rect">
          <a:avLst/>
        </a:prstGeom>
        <a:noFill/>
        <a:ln>
          <a:noFill/>
        </a:ln>
      </c:spPr>
    </c:plotArea>
    <c:plotVisOnly val="1"/>
    <c:dispBlanksAs val="gap"/>
    <c:showDLblsOverMax val="0"/>
  </c:chart>
  <c:spPr bwMode="auto">
    <a:xfrm>
      <a:off x="7613242" y="3477371"/>
      <a:ext cx="5472000" cy="3203998"/>
    </a:xfrm>
    <a:prstGeom prst="rect">
      <a:avLst/>
    </a:prstGeom>
    <a:noFill/>
    <a:ln w="9525" cap="flat" cmpd="sng" algn="ctr">
      <a:noFill/>
      <a:prstDash val="solid"/>
      <a:round/>
    </a:ln>
  </c:spPr>
  <c:txPr>
    <a:bodyPr/>
    <a:p>
      <a:pPr>
        <a:defRPr sz="1000">
          <a:solidFill>
            <a:schemeClr val="tx1"/>
          </a:solidFill>
          <a:latin typeface="+mn-lt"/>
          <a:ea typeface="+mn-ea"/>
          <a:cs typeface="+mn-cs"/>
        </a:defRPr>
      </a:pPr>
      <a:endParaRPr/>
    </a:p>
  </c:txPr>
  <c:externalData r:id="rId3">
    <c:autoUpdate val="0"/>
  </c:externalData>
  <c:printSettings>
    <c:headerFooter/>
    <c:pageMargins l="0.69999999999999996" r="0.69999999999999996" t="0.75" b="0.75" header="0.29999999999999999" footer="0.29999999999999999"/>
    <c:pageSetup/>
  </c:printSettings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/>
  </cs:categoryAxis>
  <cs:chartArea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 bwMode="auto">
      <a:prstGeom prst="rect">
        <a:avLst/>
      </a:prstGeom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rotWithShape="0">
          <a:schemeClr val="phClr">
            <a:lumMod val="75000"/>
            <a:alpha val="40000"/>
          </a:schemeClr>
        </a:outerShdw>
      </a:effectLst>
    </cs:spPr>
    <cs:defRPr sz="1000" b="0" i="0" u="none" strike="noStrike"/>
    <cs:bodyPr rot="0" spcFirstLastPara="1" vertOverflow="clip" horzOverflow="clip" vert="horz" wrap="square" lIns="38099" tIns="19049" rIns="38099" bIns="19049" anchor="ctr" anchorCtr="1">
      <a:spAutoFit/>
    </cs:bodyPr>
  </cs:dataLabel>
  <cs:dataPoint>
    <cs:lnRef idx="0"/>
    <cs:fillRef idx="0">
      <cs:styleClr val="auto"/>
    </cs:fillRef>
    <cs:effectRef idx="0"/>
    <cs:fontRef idx="minor">
      <a:schemeClr val="tx1"/>
    </cs:fontRef>
    <cs:spPr bwMode="auto">
      <a:prstGeom prst="rect">
        <a:avLst/>
      </a:prstGeom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 bwMode="auto">
      <a:prstGeom prst="rect">
        <a:avLst/>
      </a:prstGeom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tx1"/>
    </cs:fontRef>
    <cs:spPr bwMode="auto">
      <a:prstGeom prst="rect">
        <a:avLst/>
      </a:prstGeom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 bwMode="auto">
      <a:prstGeom prst="rect">
        <a:avLst/>
      </a:prstGeom>
      <a:solidFill>
        <a:schemeClr val="phClr"/>
      </a:solidFill>
      <a:ln w="9525">
        <a:solidFill>
          <a:schemeClr val="lt1"/>
        </a:solidFill>
      </a:ln>
    </cs:spPr>
  </cs:dataPointMarker>
  <cs:dataPointWireframe>
    <cs:lnRef idx="0">
      <cs:styleClr val="auto"/>
    </cs:lnRef>
    <cs:fillRef idx="0"/>
    <cs:effectRef idx="0"/>
    <cs:fontRef idx="minor">
      <a:schemeClr val="tx1"/>
    </cs:fontRef>
    <cs:spPr bwMode="auto">
      <a:prstGeom prst="rect">
        <a:avLst/>
      </a:prstGeom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 bwMode="auto">
      <a:prstGeom prst="rect">
        <a:avLst/>
      </a:prstGeom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 bwMode="auto">
      <a:prstGeom prst="rect">
        <a:avLst/>
      </a:prstGeom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/>
  </cs:seriesAxis>
  <cs:series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cap="all"/>
  </cs:title>
  <cs:trendline>
    <cs:lnRef idx="0">
      <cs:styleClr val="auto"/>
    </cs:lnRef>
    <cs:fillRef idx="0"/>
    <cs:effectRef idx="0"/>
    <cs:fontRef idx="minor">
      <a:schemeClr val="dk1"/>
    </cs:fontRef>
    <cs:spPr bwMode="auto">
      <a:prstGeom prst="rect">
        <a:avLst/>
      </a:prstGeom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spc="19"/>
  </cs:valueAxis>
  <cs:wall>
    <cs:lnRef idx="0"/>
    <cs:fillRef idx="0"/>
    <cs:effectRef idx="0"/>
    <cs:fontRef idx="minor">
      <a:schemeClr val="dk1"/>
    </cs:fontRef>
  </cs:wall>
  <cs:dataPointMarkerLayout symbol="circle" size="6"/>
</cs:chartStyle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2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3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 ?>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 ?>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 ?>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 ?>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 ?>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 ?>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 ?>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 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 ?>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 ?>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D30D7BE-C856-8529-1882-ED0C455E6B09}" type="slidenum">
              <a:rPr/>
              <a:t/>
            </a:fld>
            <a:endParaRPr/>
          </a:p>
        </p:txBody>
      </p:sp>
    </p:spTree>
  </p:cSld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C9E75FE-E24C-C6F5-34F7-E14762DA62B2}" type="slidenum">
              <a:rPr/>
              <a:t/>
            </a:fld>
            <a:endParaRPr/>
          </a:p>
        </p:txBody>
      </p:sp>
    </p:spTree>
  </p:cSld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705D8FF-1879-1B53-9950-2130C4A8DAD6}" type="slidenum">
              <a:rPr/>
              <a:t/>
            </a:fld>
            <a:endParaRPr/>
          </a:p>
        </p:txBody>
      </p:sp>
    </p:spTree>
  </p:cSld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0F0AC73-8A50-1F7B-D8AA-9FDFD52AD0F1}" type="slidenum">
              <a:rPr/>
              <a:t/>
            </a:fld>
            <a:endParaRPr/>
          </a:p>
        </p:txBody>
      </p:sp>
    </p:spTree>
  </p:cSld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30B9789-E068-DAEC-F1E4-D4824E561956}" type="slidenum">
              <a:rPr/>
              <a:t/>
            </a:fld>
            <a:endParaRPr/>
          </a:p>
        </p:txBody>
      </p:sp>
    </p:spTree>
  </p:cSld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BFDD380-2D76-713A-49C0-AB81E0B44C63}" type="slidenum">
              <a:rPr/>
              <a:t/>
            </a:fld>
            <a:endParaRPr/>
          </a:p>
        </p:txBody>
      </p:sp>
    </p:spTree>
  </p:cSld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0D9A7DF-8920-769C-9546-CBC006EA48BB}" type="slidenum">
              <a:rPr/>
              <a:t/>
            </a:fld>
            <a:endParaRPr/>
          </a:p>
        </p:txBody>
      </p:sp>
    </p:spTree>
  </p:cSld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526E26C-889D-D130-066C-0AC180E58BB8}" type="slidenum">
              <a:rPr/>
              <a:t/>
            </a:fld>
            <a:endParaRPr/>
          </a:p>
        </p:txBody>
      </p:sp>
    </p:spTree>
  </p:cSld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93EFE09-4C1C-B6B2-715E-E5A5E10B0C77}" type="slidenum">
              <a:rPr/>
              <a:t/>
            </a:fld>
            <a:endParaRPr/>
          </a:p>
        </p:txBody>
      </p:sp>
    </p:spTree>
  </p:cSld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D0835A9-4081-9C3D-7841-A55DFD5A6222}" type="slidenum">
              <a:rPr/>
              <a:t/>
            </a:fld>
            <a:endParaRPr/>
          </a:p>
        </p:txBody>
      </p:sp>
    </p:spTree>
  </p:cSld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E5C3477-8F8C-6F9A-0992-270D5D36F530}" type="slidenum">
              <a:rPr/>
              <a:t/>
            </a:fld>
            <a:endParaRPr/>
          </a:p>
        </p:txBody>
      </p:sp>
    </p:spTree>
  </p:cSld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18C3165-AB49-FEA0-9790-4B1B21C9A5FE}" type="slidenum">
              <a:rPr/>
              <a:t/>
            </a:fld>
            <a:endParaRPr/>
          </a:p>
        </p:txBody>
      </p:sp>
    </p:spTree>
  </p:cSld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E252CC0-BDD6-7C94-5B21-EB9BE809ADDD}" type="slidenum">
              <a:rPr/>
              <a:t/>
            </a:fld>
            <a:endParaRPr/>
          </a:p>
        </p:txBody>
      </p:sp>
    </p:spTree>
  </p:cSld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1FEE653-75CA-2224-81AD-79B7BB7B72A9}" type="slidenum">
              <a:rPr/>
              <a:t/>
            </a:fld>
            <a:endParaRPr/>
          </a:p>
        </p:txBody>
      </p:sp>
    </p:spTree>
  </p:cSld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114F474-BA50-C59D-1EF9-20A6EC2A1E99}" type="slidenum">
              <a:rPr/>
              <a:t/>
            </a:fld>
            <a:endParaRPr/>
          </a:p>
        </p:txBody>
      </p:sp>
    </p:spTree>
  </p:cSld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93F893F-CC6D-A736-2F02-05237AE072B8}" type="slidenum">
              <a:rPr/>
              <a:t/>
            </a:fld>
            <a:endParaRPr/>
          </a:p>
        </p:txBody>
      </p:sp>
    </p:spTree>
  </p:cSld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2273115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52349116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1405873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6198CE0-DB22-59B1-0FFF-80699CA94B42}" type="slidenum">
              <a:rPr/>
              <a:t/>
            </a:fld>
            <a:endParaRPr/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Shape 1058"/>
          <p:cNvSpPr>
            <a:spLocks noChangeArrowheads="1" noGrp="1"/>
          </p:cNvSpPr>
          <p:nvPr userDrawn="1"/>
        </p:nvSpPr>
        <p:spPr bwMode="auto">
          <a:xfrm>
            <a:off x="8220990" y="1"/>
            <a:ext cx="3971005" cy="685746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3874" y="0"/>
                </a:moveTo>
                <a:lnTo>
                  <a:pt x="3874" y="19794"/>
                </a:lnTo>
                <a:lnTo>
                  <a:pt x="3874" y="19794"/>
                </a:lnTo>
                <a:cubicBezTo>
                  <a:pt x="3874" y="19794"/>
                  <a:pt x="3932" y="19794"/>
                  <a:pt x="3932" y="19794"/>
                </a:cubicBezTo>
                <a:lnTo>
                  <a:pt x="3932" y="19794"/>
                </a:lnTo>
                <a:cubicBezTo>
                  <a:pt x="1759" y="19794"/>
                  <a:pt x="0" y="20605"/>
                  <a:pt x="0" y="21600"/>
                </a:cubicBezTo>
                <a:lnTo>
                  <a:pt x="0" y="21600"/>
                </a:lnTo>
                <a:cubicBezTo>
                  <a:pt x="0" y="22594"/>
                  <a:pt x="1759" y="23405"/>
                  <a:pt x="3932" y="23405"/>
                </a:cubicBezTo>
                <a:lnTo>
                  <a:pt x="3932" y="23405"/>
                </a:lnTo>
                <a:cubicBezTo>
                  <a:pt x="3932" y="23405"/>
                  <a:pt x="3874" y="23405"/>
                  <a:pt x="3874" y="23405"/>
                </a:cubicBezTo>
                <a:lnTo>
                  <a:pt x="3874" y="43200"/>
                </a:lnTo>
                <a:lnTo>
                  <a:pt x="43200" y="43200"/>
                </a:lnTo>
                <a:lnTo>
                  <a:pt x="43200" y="0"/>
                </a:lnTo>
                <a:lnTo>
                  <a:pt x="3874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1" name="Shape 1102"/>
          <p:cNvSpPr>
            <a:spLocks noChangeArrowheads="1" noGrp="1"/>
          </p:cNvSpPr>
          <p:nvPr userDrawn="1"/>
        </p:nvSpPr>
        <p:spPr bwMode="auto">
          <a:xfrm>
            <a:off x="8400255" y="3356809"/>
            <a:ext cx="190499" cy="145245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200" y="0"/>
                </a:moveTo>
                <a:lnTo>
                  <a:pt x="43200" y="43200"/>
                </a:lnTo>
                <a:lnTo>
                  <a:pt x="0" y="21623"/>
                </a:lnTo>
                <a:lnTo>
                  <a:pt x="43200" y="0"/>
                </a:lnTo>
              </a:path>
            </a:pathLst>
          </a:custGeom>
          <a:solidFill>
            <a:srgbClr val="FFFFFF"/>
          </a:solidFill>
          <a:ln w="9524" cap="rnd">
            <a:solidFill>
              <a:srgbClr val="000000"/>
            </a:solidFill>
            <a:bevel/>
            <a:headEnd/>
            <a:tailEnd/>
          </a:ln>
        </p:spPr>
      </p:sp>
      <p:sp>
        <p:nvSpPr>
          <p:cNvPr id="19" name="Text Placeholder 4"/>
          <p:cNvSpPr>
            <a:spLocks noGrp="1"/>
          </p:cNvSpPr>
          <p:nvPr>
            <p:ph type="subTitle" idx="1"/>
          </p:nvPr>
        </p:nvSpPr>
        <p:spPr bwMode="auto">
          <a:xfrm>
            <a:off x="8881393" y="2597939"/>
            <a:ext cx="2974883" cy="166158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171450" indent="-171450" algn="l">
              <a:buFont typeface="Arial"/>
              <a:buChar char="•"/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/>
              <a:t>Образец подзаголовка</a:t>
            </a:r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23395" y="2569090"/>
            <a:ext cx="7383251" cy="1654020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/>
              <a:t>Образец заголовка</a:t>
            </a:r>
            <a:endParaRPr/>
          </a:p>
        </p:txBody>
      </p:sp>
      <p:sp>
        <p:nvSpPr>
          <p:cNvPr id="11" name="Дата 10"/>
          <p:cNvSpPr>
            <a:spLocks noGrp="1"/>
          </p:cNvSpPr>
          <p:nvPr>
            <p:ph type="dt" sz="half" idx="15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/>
              <a:t/>
            </a:fld>
            <a:endParaRPr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6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7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/>
              <a:t>Образец текста</a:t>
            </a:r>
            <a:endParaRPr/>
          </a:p>
          <a:p>
            <a:pPr lvl="1">
              <a:defRPr/>
            </a:pPr>
            <a:r>
              <a:rPr/>
              <a:t>Второй уровень</a:t>
            </a:r>
            <a:endParaRPr/>
          </a:p>
          <a:p>
            <a:pPr lvl="2">
              <a:defRPr/>
            </a:pPr>
            <a:r>
              <a:rPr/>
              <a:t>Третий уровень</a:t>
            </a:r>
            <a:endParaRPr/>
          </a:p>
          <a:p>
            <a:pPr lvl="3">
              <a:defRPr/>
            </a:pPr>
            <a:r>
              <a:rPr/>
              <a:t>Четвертый уровень</a:t>
            </a:r>
            <a:endParaRPr/>
          </a:p>
          <a:p>
            <a:pPr lvl="4">
              <a:defRPr/>
            </a:pPr>
            <a:r>
              <a:rPr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/>
              <a:t/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839199" y="274642"/>
            <a:ext cx="2743200" cy="5835649"/>
          </a:xfrm>
        </p:spPr>
        <p:txBody>
          <a:bodyPr vert="eaVert"/>
          <a:lstStyle/>
          <a:p>
            <a:pPr>
              <a:defRPr/>
            </a:pPr>
            <a:r>
              <a:rPr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609599" y="274642"/>
            <a:ext cx="8026399" cy="5835649"/>
          </a:xfrm>
        </p:spPr>
        <p:txBody>
          <a:bodyPr vert="eaVert"/>
          <a:lstStyle/>
          <a:p>
            <a:pPr lvl="0">
              <a:defRPr/>
            </a:pPr>
            <a:r>
              <a:rPr/>
              <a:t>Образец текста</a:t>
            </a:r>
            <a:endParaRPr/>
          </a:p>
          <a:p>
            <a:pPr lvl="1">
              <a:defRPr/>
            </a:pPr>
            <a:r>
              <a:rPr/>
              <a:t>Второй уровень</a:t>
            </a:r>
            <a:endParaRPr/>
          </a:p>
          <a:p>
            <a:pPr lvl="2">
              <a:defRPr/>
            </a:pPr>
            <a:r>
              <a:rPr/>
              <a:t>Третий уровень</a:t>
            </a:r>
            <a:endParaRPr/>
          </a:p>
          <a:p>
            <a:pPr lvl="3">
              <a:defRPr/>
            </a:pPr>
            <a:r>
              <a:rPr/>
              <a:t>Четвертый уровень</a:t>
            </a:r>
            <a:endParaRPr/>
          </a:p>
          <a:p>
            <a:pPr lvl="4">
              <a:defRPr/>
            </a:pPr>
            <a:r>
              <a:rPr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/>
              <a:t/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/>
              <a:t>Образец текста</a:t>
            </a:r>
            <a:endParaRPr/>
          </a:p>
          <a:p>
            <a:pPr lvl="1">
              <a:defRPr/>
            </a:pPr>
            <a:r>
              <a:rPr/>
              <a:t>Второй уровень</a:t>
            </a:r>
            <a:endParaRPr/>
          </a:p>
          <a:p>
            <a:pPr lvl="2">
              <a:defRPr/>
            </a:pPr>
            <a:r>
              <a:rPr/>
              <a:t>Третий уровень</a:t>
            </a:r>
            <a:endParaRPr/>
          </a:p>
          <a:p>
            <a:pPr lvl="3">
              <a:defRPr/>
            </a:pPr>
            <a:r>
              <a:rPr/>
              <a:t>Четвертый уровень</a:t>
            </a:r>
            <a:endParaRPr/>
          </a:p>
          <a:p>
            <a:pPr lvl="4">
              <a:defRPr/>
            </a:pPr>
            <a:r>
              <a:rPr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/>
              <a:t/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963083" y="4406904"/>
            <a:ext cx="10363199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963083" y="2906717"/>
            <a:ext cx="10363199" cy="150018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/>
              <a:t/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15413" y="1595438"/>
            <a:ext cx="5178986" cy="45148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/>
              <a:t>Образец текста</a:t>
            </a:r>
            <a:endParaRPr/>
          </a:p>
          <a:p>
            <a:pPr lvl="1">
              <a:defRPr/>
            </a:pPr>
            <a:r>
              <a:rPr/>
              <a:t>Второй уровень</a:t>
            </a:r>
            <a:endParaRPr/>
          </a:p>
          <a:p>
            <a:pPr lvl="2">
              <a:defRPr/>
            </a:pPr>
            <a:r>
              <a:rPr/>
              <a:t>Третий уровень</a:t>
            </a:r>
            <a:endParaRPr/>
          </a:p>
          <a:p>
            <a:pPr lvl="3">
              <a:defRPr/>
            </a:pPr>
            <a:r>
              <a:rPr/>
              <a:t>Четвертый уровень</a:t>
            </a:r>
            <a:endParaRPr/>
          </a:p>
          <a:p>
            <a:pPr lvl="4">
              <a:defRPr/>
            </a:pPr>
            <a:r>
              <a:rPr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97599" y="1595438"/>
            <a:ext cx="5178986" cy="45148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/>
              <a:t>Образец текста</a:t>
            </a:r>
            <a:endParaRPr/>
          </a:p>
          <a:p>
            <a:pPr lvl="1">
              <a:defRPr/>
            </a:pPr>
            <a:r>
              <a:rPr/>
              <a:t>Второй уровень</a:t>
            </a:r>
            <a:endParaRPr/>
          </a:p>
          <a:p>
            <a:pPr lvl="2">
              <a:defRPr/>
            </a:pPr>
            <a:r>
              <a:rPr/>
              <a:t>Третий уровень</a:t>
            </a:r>
            <a:endParaRPr/>
          </a:p>
          <a:p>
            <a:pPr lvl="3">
              <a:defRPr/>
            </a:pPr>
            <a:r>
              <a:rPr/>
              <a:t>Четвертый уровень</a:t>
            </a:r>
            <a:endParaRPr/>
          </a:p>
          <a:p>
            <a:pPr lvl="4">
              <a:defRPr/>
            </a:pPr>
            <a:r>
              <a:rPr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/>
              <a:t/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/>
              <a:t/>
            </a:fld>
            <a:endParaRPr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Образец заголовка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15413" y="1535113"/>
            <a:ext cx="5181103" cy="63976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15413" y="2174874"/>
            <a:ext cx="518110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/>
              <a:t>Образец текста</a:t>
            </a:r>
            <a:endParaRPr/>
          </a:p>
          <a:p>
            <a:pPr lvl="1">
              <a:defRPr/>
            </a:pPr>
            <a:r>
              <a:rPr/>
              <a:t>Второй уровень</a:t>
            </a:r>
            <a:endParaRPr/>
          </a:p>
          <a:p>
            <a:pPr lvl="2">
              <a:defRPr/>
            </a:pPr>
            <a:r>
              <a:rPr/>
              <a:t>Третий уровень</a:t>
            </a:r>
            <a:endParaRPr/>
          </a:p>
          <a:p>
            <a:pPr lvl="3">
              <a:defRPr/>
            </a:pPr>
            <a:r>
              <a:rPr/>
              <a:t>Четвертый уровень</a:t>
            </a:r>
            <a:endParaRPr/>
          </a:p>
          <a:p>
            <a:pPr lvl="4">
              <a:defRPr/>
            </a:pPr>
            <a:r>
              <a:rPr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93377" y="1535113"/>
            <a:ext cx="5183210" cy="63976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93377" y="2174874"/>
            <a:ext cx="518321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/>
              <a:t>Образец текста</a:t>
            </a:r>
            <a:endParaRPr/>
          </a:p>
          <a:p>
            <a:pPr lvl="1">
              <a:defRPr/>
            </a:pPr>
            <a:r>
              <a:rPr/>
              <a:t>Второй уровень</a:t>
            </a:r>
            <a:endParaRPr/>
          </a:p>
          <a:p>
            <a:pPr lvl="2">
              <a:defRPr/>
            </a:pPr>
            <a:r>
              <a:rPr/>
              <a:t>Третий уровень</a:t>
            </a:r>
            <a:endParaRPr/>
          </a:p>
          <a:p>
            <a:pPr lvl="3">
              <a:defRPr/>
            </a:pPr>
            <a:r>
              <a:rPr/>
              <a:t>Четвертый уровень</a:t>
            </a:r>
            <a:endParaRPr/>
          </a:p>
          <a:p>
            <a:pPr lvl="4">
              <a:defRPr/>
            </a:pPr>
            <a:r>
              <a:rPr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/>
              <a:t/>
            </a:fld>
            <a:endParaRPr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/>
              <a:t/>
            </a:fld>
            <a:endParaRPr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Образец заголовка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/>
              <a:t/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/>
              <a:t/>
            </a:fld>
            <a:endParaRPr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10" y="273054"/>
            <a:ext cx="4011084" cy="1162049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4766732" y="273050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/>
              <a:t>Образец текста</a:t>
            </a:r>
            <a:endParaRPr/>
          </a:p>
          <a:p>
            <a:pPr lvl="1">
              <a:defRPr/>
            </a:pPr>
            <a:r>
              <a:rPr/>
              <a:t>Второй уровень</a:t>
            </a:r>
            <a:endParaRPr/>
          </a:p>
          <a:p>
            <a:pPr lvl="2">
              <a:defRPr/>
            </a:pPr>
            <a:r>
              <a:rPr/>
              <a:t>Третий уровень</a:t>
            </a:r>
            <a:endParaRPr/>
          </a:p>
          <a:p>
            <a:pPr lvl="3">
              <a:defRPr/>
            </a:pPr>
            <a:r>
              <a:rPr/>
              <a:t>Четвертый уровень</a:t>
            </a:r>
            <a:endParaRPr/>
          </a:p>
          <a:p>
            <a:pPr lvl="4">
              <a:defRPr/>
            </a:pPr>
            <a:r>
              <a:rPr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609610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/>
              <a:t/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15413" y="4800603"/>
            <a:ext cx="1056117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815413" y="612778"/>
            <a:ext cx="10561173" cy="41147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15413" y="5367337"/>
            <a:ext cx="1056117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/>
              <a:t/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Shape 1100"/>
          <p:cNvSpPr>
            <a:spLocks noChangeArrowheads="1" noGrp="1"/>
          </p:cNvSpPr>
          <p:nvPr userDrawn="1"/>
        </p:nvSpPr>
        <p:spPr bwMode="auto">
          <a:xfrm>
            <a:off x="3669" y="270"/>
            <a:ext cx="12184661" cy="6857460"/>
          </a:xfrm>
          <a:custGeom>
            <a:avLst/>
            <a:gdLst>
              <a:gd name="connsiteX0" fmla="*/ 43199 w 43199"/>
              <a:gd name="connsiteY0" fmla="*/ 23405 h 43200"/>
              <a:gd name="connsiteX1" fmla="*/ 43199 w 43199"/>
              <a:gd name="connsiteY1" fmla="*/ 23405 h 43200"/>
              <a:gd name="connsiteX2" fmla="*/ 41239 w 43199"/>
              <a:gd name="connsiteY2" fmla="*/ 21600 h 43200"/>
              <a:gd name="connsiteX3" fmla="*/ 43199 w 43199"/>
              <a:gd name="connsiteY3" fmla="*/ 19794 h 43200"/>
              <a:gd name="connsiteX4" fmla="*/ 43199 w 43199"/>
              <a:gd name="connsiteY4" fmla="*/ 19794 h 43200"/>
              <a:gd name="connsiteX5" fmla="*/ 43174 w 43199"/>
              <a:gd name="connsiteY5" fmla="*/ 19794 h 43200"/>
              <a:gd name="connsiteX6" fmla="*/ 43174 w 43199"/>
              <a:gd name="connsiteY6" fmla="*/ 0 h 43200"/>
              <a:gd name="connsiteX7" fmla="*/ 0 w 43199"/>
              <a:gd name="connsiteY7" fmla="*/ 0 h 43200"/>
              <a:gd name="connsiteX8" fmla="*/ 0 w 43199"/>
              <a:gd name="connsiteY8" fmla="*/ 43200 h 43200"/>
              <a:gd name="connsiteX9" fmla="*/ 43174 w 43199"/>
              <a:gd name="connsiteY9" fmla="*/ 43200 h 43200"/>
              <a:gd name="connsiteX10" fmla="*/ 43174 w 43199"/>
              <a:gd name="connsiteY10" fmla="*/ 23405 h 43200"/>
              <a:gd name="connsiteX11" fmla="*/ 43174 w 43199"/>
              <a:gd name="connsiteY11" fmla="*/ 23405 h 43200"/>
              <a:gd name="connsiteX12" fmla="*/ 43199 w 43199"/>
              <a:gd name="connsiteY12" fmla="*/ 23405 h 43200"/>
              <a:gd name="connsiteX0" fmla="*/ 43199 w 43199"/>
              <a:gd name="connsiteY0" fmla="*/ 23405 h 43200"/>
              <a:gd name="connsiteX1" fmla="*/ 43199 w 43199"/>
              <a:gd name="connsiteY1" fmla="*/ 23405 h 43200"/>
              <a:gd name="connsiteX2" fmla="*/ 43199 w 43199"/>
              <a:gd name="connsiteY2" fmla="*/ 19794 h 43200"/>
              <a:gd name="connsiteX3" fmla="*/ 43199 w 43199"/>
              <a:gd name="connsiteY3" fmla="*/ 19794 h 43200"/>
              <a:gd name="connsiteX4" fmla="*/ 43174 w 43199"/>
              <a:gd name="connsiteY4" fmla="*/ 19794 h 43200"/>
              <a:gd name="connsiteX5" fmla="*/ 43174 w 43199"/>
              <a:gd name="connsiteY5" fmla="*/ 0 h 43200"/>
              <a:gd name="connsiteX6" fmla="*/ 0 w 43199"/>
              <a:gd name="connsiteY6" fmla="*/ 0 h 43200"/>
              <a:gd name="connsiteX7" fmla="*/ 0 w 43199"/>
              <a:gd name="connsiteY7" fmla="*/ 43200 h 43200"/>
              <a:gd name="connsiteX8" fmla="*/ 43174 w 43199"/>
              <a:gd name="connsiteY8" fmla="*/ 43200 h 43200"/>
              <a:gd name="connsiteX9" fmla="*/ 43174 w 43199"/>
              <a:gd name="connsiteY9" fmla="*/ 23405 h 43200"/>
              <a:gd name="connsiteX10" fmla="*/ 43174 w 43199"/>
              <a:gd name="connsiteY10" fmla="*/ 23405 h 43200"/>
              <a:gd name="connsiteX11" fmla="*/ 43199 w 43199"/>
              <a:gd name="connsiteY11" fmla="*/ 23405 h 43200"/>
              <a:gd name="connsiteX0" fmla="*/ 43174 w 43199"/>
              <a:gd name="connsiteY0" fmla="*/ 23405 h 43200"/>
              <a:gd name="connsiteX1" fmla="*/ 43199 w 43199"/>
              <a:gd name="connsiteY1" fmla="*/ 23405 h 43200"/>
              <a:gd name="connsiteX2" fmla="*/ 43199 w 43199"/>
              <a:gd name="connsiteY2" fmla="*/ 19794 h 43200"/>
              <a:gd name="connsiteX3" fmla="*/ 43199 w 43199"/>
              <a:gd name="connsiteY3" fmla="*/ 19794 h 43200"/>
              <a:gd name="connsiteX4" fmla="*/ 43174 w 43199"/>
              <a:gd name="connsiteY4" fmla="*/ 19794 h 43200"/>
              <a:gd name="connsiteX5" fmla="*/ 43174 w 43199"/>
              <a:gd name="connsiteY5" fmla="*/ 0 h 43200"/>
              <a:gd name="connsiteX6" fmla="*/ 0 w 43199"/>
              <a:gd name="connsiteY6" fmla="*/ 0 h 43200"/>
              <a:gd name="connsiteX7" fmla="*/ 0 w 43199"/>
              <a:gd name="connsiteY7" fmla="*/ 43200 h 43200"/>
              <a:gd name="connsiteX8" fmla="*/ 43174 w 43199"/>
              <a:gd name="connsiteY8" fmla="*/ 43200 h 43200"/>
              <a:gd name="connsiteX9" fmla="*/ 43174 w 43199"/>
              <a:gd name="connsiteY9" fmla="*/ 23405 h 43200"/>
              <a:gd name="connsiteX10" fmla="*/ 43174 w 43199"/>
              <a:gd name="connsiteY10" fmla="*/ 23405 h 43200"/>
              <a:gd name="connsiteX0" fmla="*/ 43174 w 43199"/>
              <a:gd name="connsiteY0" fmla="*/ 23405 h 43200"/>
              <a:gd name="connsiteX1" fmla="*/ 43199 w 43199"/>
              <a:gd name="connsiteY1" fmla="*/ 23405 h 43200"/>
              <a:gd name="connsiteX2" fmla="*/ 43199 w 43199"/>
              <a:gd name="connsiteY2" fmla="*/ 19794 h 43200"/>
              <a:gd name="connsiteX3" fmla="*/ 43199 w 43199"/>
              <a:gd name="connsiteY3" fmla="*/ 19794 h 43200"/>
              <a:gd name="connsiteX4" fmla="*/ 43174 w 43199"/>
              <a:gd name="connsiteY4" fmla="*/ 0 h 43200"/>
              <a:gd name="connsiteX5" fmla="*/ 0 w 43199"/>
              <a:gd name="connsiteY5" fmla="*/ 0 h 43200"/>
              <a:gd name="connsiteX6" fmla="*/ 0 w 43199"/>
              <a:gd name="connsiteY6" fmla="*/ 43200 h 43200"/>
              <a:gd name="connsiteX7" fmla="*/ 43174 w 43199"/>
              <a:gd name="connsiteY7" fmla="*/ 43200 h 43200"/>
              <a:gd name="connsiteX8" fmla="*/ 43174 w 43199"/>
              <a:gd name="connsiteY8" fmla="*/ 23405 h 43200"/>
              <a:gd name="connsiteX9" fmla="*/ 43174 w 43199"/>
              <a:gd name="connsiteY9" fmla="*/ 23405 h 43200"/>
              <a:gd name="connsiteX0" fmla="*/ 43174 w 43199"/>
              <a:gd name="connsiteY0" fmla="*/ 23405 h 43200"/>
              <a:gd name="connsiteX1" fmla="*/ 43199 w 43199"/>
              <a:gd name="connsiteY1" fmla="*/ 23405 h 43200"/>
              <a:gd name="connsiteX2" fmla="*/ 43199 w 43199"/>
              <a:gd name="connsiteY2" fmla="*/ 19794 h 43200"/>
              <a:gd name="connsiteX3" fmla="*/ 43199 w 43199"/>
              <a:gd name="connsiteY3" fmla="*/ 19794 h 43200"/>
              <a:gd name="connsiteX4" fmla="*/ 43174 w 43199"/>
              <a:gd name="connsiteY4" fmla="*/ 0 h 43200"/>
              <a:gd name="connsiteX5" fmla="*/ 0 w 43199"/>
              <a:gd name="connsiteY5" fmla="*/ 0 h 43200"/>
              <a:gd name="connsiteX6" fmla="*/ 0 w 43199"/>
              <a:gd name="connsiteY6" fmla="*/ 43200 h 43200"/>
              <a:gd name="connsiteX7" fmla="*/ 43174 w 43199"/>
              <a:gd name="connsiteY7" fmla="*/ 43200 h 43200"/>
              <a:gd name="connsiteX8" fmla="*/ 43174 w 43199"/>
              <a:gd name="connsiteY8" fmla="*/ 23405 h 43200"/>
              <a:gd name="connsiteX0" fmla="*/ 43174 w 43199"/>
              <a:gd name="connsiteY0" fmla="*/ 43200 h 43200"/>
              <a:gd name="connsiteX1" fmla="*/ 43199 w 43199"/>
              <a:gd name="connsiteY1" fmla="*/ 23405 h 43200"/>
              <a:gd name="connsiteX2" fmla="*/ 43199 w 43199"/>
              <a:gd name="connsiteY2" fmla="*/ 19794 h 43200"/>
              <a:gd name="connsiteX3" fmla="*/ 43199 w 43199"/>
              <a:gd name="connsiteY3" fmla="*/ 19794 h 43200"/>
              <a:gd name="connsiteX4" fmla="*/ 43174 w 43199"/>
              <a:gd name="connsiteY4" fmla="*/ 0 h 43200"/>
              <a:gd name="connsiteX5" fmla="*/ 0 w 43199"/>
              <a:gd name="connsiteY5" fmla="*/ 0 h 43200"/>
              <a:gd name="connsiteX6" fmla="*/ 0 w 43199"/>
              <a:gd name="connsiteY6" fmla="*/ 43200 h 43200"/>
              <a:gd name="connsiteX7" fmla="*/ 43174 w 43199"/>
              <a:gd name="connsiteY7" fmla="*/ 43200 h 43200"/>
              <a:gd name="connsiteX0" fmla="*/ 43174 w 43199"/>
              <a:gd name="connsiteY0" fmla="*/ 43200 h 43200"/>
              <a:gd name="connsiteX1" fmla="*/ 43199 w 43199"/>
              <a:gd name="connsiteY1" fmla="*/ 23405 h 43200"/>
              <a:gd name="connsiteX2" fmla="*/ 43199 w 43199"/>
              <a:gd name="connsiteY2" fmla="*/ 19794 h 43200"/>
              <a:gd name="connsiteX3" fmla="*/ 43174 w 43199"/>
              <a:gd name="connsiteY3" fmla="*/ 0 h 43200"/>
              <a:gd name="connsiteX4" fmla="*/ 0 w 43199"/>
              <a:gd name="connsiteY4" fmla="*/ 0 h 43200"/>
              <a:gd name="connsiteX5" fmla="*/ 0 w 43199"/>
              <a:gd name="connsiteY5" fmla="*/ 43200 h 43200"/>
              <a:gd name="connsiteX6" fmla="*/ 43174 w 43199"/>
              <a:gd name="connsiteY6" fmla="*/ 43200 h 43200"/>
              <a:gd name="connsiteX0" fmla="*/ 43174 w 46380"/>
              <a:gd name="connsiteY0" fmla="*/ 43200 h 43200"/>
              <a:gd name="connsiteX1" fmla="*/ 43199 w 46380"/>
              <a:gd name="connsiteY1" fmla="*/ 19794 h 43200"/>
              <a:gd name="connsiteX2" fmla="*/ 43174 w 46380"/>
              <a:gd name="connsiteY2" fmla="*/ 0 h 43200"/>
              <a:gd name="connsiteX3" fmla="*/ 0 w 46380"/>
              <a:gd name="connsiteY3" fmla="*/ 0 h 43200"/>
              <a:gd name="connsiteX4" fmla="*/ 0 w 46380"/>
              <a:gd name="connsiteY4" fmla="*/ 43200 h 43200"/>
              <a:gd name="connsiteX5" fmla="*/ 43174 w 46380"/>
              <a:gd name="connsiteY5" fmla="*/ 43200 h 43200"/>
              <a:gd name="connsiteX0" fmla="*/ 43174 w 43199"/>
              <a:gd name="connsiteY0" fmla="*/ 43200 h 43200"/>
              <a:gd name="connsiteX1" fmla="*/ 43199 w 43199"/>
              <a:gd name="connsiteY1" fmla="*/ 19794 h 43200"/>
              <a:gd name="connsiteX2" fmla="*/ 43174 w 43199"/>
              <a:gd name="connsiteY2" fmla="*/ 0 h 43200"/>
              <a:gd name="connsiteX3" fmla="*/ 0 w 43199"/>
              <a:gd name="connsiteY3" fmla="*/ 0 h 43200"/>
              <a:gd name="connsiteX4" fmla="*/ 0 w 43199"/>
              <a:gd name="connsiteY4" fmla="*/ 43200 h 43200"/>
              <a:gd name="connsiteX5" fmla="*/ 43174 w 43199"/>
              <a:gd name="connsiteY5" fmla="*/ 43200 h 43200"/>
              <a:gd name="connsiteX0" fmla="*/ 43174 w 43174"/>
              <a:gd name="connsiteY0" fmla="*/ 43200 h 43200"/>
              <a:gd name="connsiteX1" fmla="*/ 43174 w 43174"/>
              <a:gd name="connsiteY1" fmla="*/ 0 h 43200"/>
              <a:gd name="connsiteX2" fmla="*/ 0 w 43174"/>
              <a:gd name="connsiteY2" fmla="*/ 0 h 43200"/>
              <a:gd name="connsiteX3" fmla="*/ 0 w 43174"/>
              <a:gd name="connsiteY3" fmla="*/ 43200 h 43200"/>
              <a:gd name="connsiteX4" fmla="*/ 43174 w 43174"/>
              <a:gd name="connsiteY4" fmla="*/ 43200 h 43200"/>
              <a:gd name="connsiteX0" fmla="*/ 43174 w 43174"/>
              <a:gd name="connsiteY0" fmla="*/ 43200 h 43200"/>
              <a:gd name="connsiteX1" fmla="*/ 43174 w 43174"/>
              <a:gd name="connsiteY1" fmla="*/ 0 h 43200"/>
              <a:gd name="connsiteX2" fmla="*/ 0 w 43174"/>
              <a:gd name="connsiteY2" fmla="*/ 0 h 43200"/>
              <a:gd name="connsiteX3" fmla="*/ 0 w 43174"/>
              <a:gd name="connsiteY3" fmla="*/ 43200 h 43200"/>
              <a:gd name="connsiteX4" fmla="*/ 43174 w 43174"/>
              <a:gd name="connsiteY4" fmla="*/ 43200 h 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74" h="43200" fill="norm" stroke="0" extrusionOk="0">
                <a:moveTo>
                  <a:pt x="43174" y="43200"/>
                </a:moveTo>
                <a:lnTo>
                  <a:pt x="43174" y="0"/>
                </a:lnTo>
                <a:lnTo>
                  <a:pt x="0" y="0"/>
                </a:lnTo>
                <a:lnTo>
                  <a:pt x="0" y="43200"/>
                </a:lnTo>
                <a:lnTo>
                  <a:pt x="43174" y="432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8" name="Shape 1103"/>
          <p:cNvSpPr>
            <a:spLocks noChangeArrowheads="1" noGrp="1"/>
          </p:cNvSpPr>
          <p:nvPr userDrawn="1"/>
        </p:nvSpPr>
        <p:spPr bwMode="auto">
          <a:xfrm>
            <a:off x="183165" y="101751"/>
            <a:ext cx="7789614" cy="585789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199" y="21599"/>
                </a:moveTo>
                <a:lnTo>
                  <a:pt x="43199" y="21599"/>
                </a:lnTo>
                <a:lnTo>
                  <a:pt x="43199" y="21599"/>
                </a:lnTo>
                <a:cubicBezTo>
                  <a:pt x="43199" y="21599"/>
                  <a:pt x="43199" y="21599"/>
                  <a:pt x="43199" y="21599"/>
                </a:cubicBezTo>
                <a:lnTo>
                  <a:pt x="43199" y="21599"/>
                </a:lnTo>
                <a:lnTo>
                  <a:pt x="43199" y="21599"/>
                </a:lnTo>
                <a:cubicBezTo>
                  <a:pt x="43199" y="33449"/>
                  <a:pt x="33448" y="43199"/>
                  <a:pt x="21600" y="43199"/>
                </a:cubicBezTo>
                <a:lnTo>
                  <a:pt x="21600" y="43199"/>
                </a:lnTo>
                <a:cubicBezTo>
                  <a:pt x="9749" y="43199"/>
                  <a:pt x="0" y="33449"/>
                  <a:pt x="0" y="21599"/>
                </a:cubicBezTo>
                <a:lnTo>
                  <a:pt x="0" y="21599"/>
                </a:lnTo>
                <a:cubicBezTo>
                  <a:pt x="0" y="9750"/>
                  <a:pt x="9749" y="0"/>
                  <a:pt x="21600" y="0"/>
                </a:cubicBezTo>
                <a:lnTo>
                  <a:pt x="21600" y="0"/>
                </a:lnTo>
                <a:cubicBezTo>
                  <a:pt x="33448" y="0"/>
                  <a:pt x="43199" y="9750"/>
                  <a:pt x="43199" y="21599"/>
                </a:cubicBezTo>
              </a:path>
            </a:pathLst>
          </a:custGeom>
          <a:solidFill>
            <a:srgbClr val="FFFFFF">
              <a:alpha val="1568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9" name="Shape 1104"/>
          <p:cNvSpPr>
            <a:spLocks noChangeArrowheads="1" noGrp="1"/>
          </p:cNvSpPr>
          <p:nvPr userDrawn="1"/>
        </p:nvSpPr>
        <p:spPr bwMode="auto">
          <a:xfrm>
            <a:off x="244971" y="130323"/>
            <a:ext cx="7610403" cy="5723438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200" y="21600"/>
                </a:moveTo>
                <a:lnTo>
                  <a:pt x="43200" y="21600"/>
                </a:lnTo>
                <a:lnTo>
                  <a:pt x="43200" y="21600"/>
                </a:lnTo>
                <a:cubicBezTo>
                  <a:pt x="43200" y="21600"/>
                  <a:pt x="43200" y="21600"/>
                  <a:pt x="43200" y="21600"/>
                </a:cubicBezTo>
                <a:lnTo>
                  <a:pt x="43200" y="21600"/>
                </a:lnTo>
                <a:lnTo>
                  <a:pt x="43200" y="21600"/>
                </a:lnTo>
                <a:cubicBezTo>
                  <a:pt x="43200" y="33449"/>
                  <a:pt x="33450" y="43200"/>
                  <a:pt x="21600" y="43200"/>
                </a:cubicBezTo>
                <a:lnTo>
                  <a:pt x="21600" y="43200"/>
                </a:lnTo>
                <a:cubicBezTo>
                  <a:pt x="9749" y="43200"/>
                  <a:pt x="0" y="33449"/>
                  <a:pt x="0" y="21600"/>
                </a:cubicBezTo>
                <a:lnTo>
                  <a:pt x="0" y="21600"/>
                </a:lnTo>
                <a:cubicBezTo>
                  <a:pt x="0" y="9751"/>
                  <a:pt x="9749" y="0"/>
                  <a:pt x="21600" y="0"/>
                </a:cubicBezTo>
                <a:lnTo>
                  <a:pt x="21600" y="0"/>
                </a:lnTo>
                <a:cubicBezTo>
                  <a:pt x="33450" y="0"/>
                  <a:pt x="43200" y="9750"/>
                  <a:pt x="43200" y="21600"/>
                </a:cubicBezTo>
              </a:path>
            </a:pathLst>
          </a:custGeom>
          <a:solidFill>
            <a:srgbClr val="FFFFFF">
              <a:alpha val="3137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0" name="Shape 1105"/>
          <p:cNvSpPr>
            <a:spLocks noChangeArrowheads="1" noGrp="1"/>
          </p:cNvSpPr>
          <p:nvPr userDrawn="1"/>
        </p:nvSpPr>
        <p:spPr bwMode="auto">
          <a:xfrm>
            <a:off x="306493" y="159054"/>
            <a:ext cx="7431757" cy="558883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200" y="21599"/>
                </a:moveTo>
                <a:lnTo>
                  <a:pt x="43200" y="21599"/>
                </a:lnTo>
                <a:lnTo>
                  <a:pt x="43200" y="21599"/>
                </a:lnTo>
                <a:cubicBezTo>
                  <a:pt x="43200" y="21599"/>
                  <a:pt x="43200" y="21599"/>
                  <a:pt x="43200" y="21599"/>
                </a:cubicBezTo>
                <a:lnTo>
                  <a:pt x="43200" y="21599"/>
                </a:lnTo>
                <a:lnTo>
                  <a:pt x="43200" y="21599"/>
                </a:lnTo>
                <a:cubicBezTo>
                  <a:pt x="43200" y="33450"/>
                  <a:pt x="33448" y="43200"/>
                  <a:pt x="21599" y="43200"/>
                </a:cubicBezTo>
                <a:lnTo>
                  <a:pt x="21599" y="43200"/>
                </a:lnTo>
                <a:cubicBezTo>
                  <a:pt x="9749" y="43200"/>
                  <a:pt x="0" y="33450"/>
                  <a:pt x="0" y="21599"/>
                </a:cubicBezTo>
                <a:lnTo>
                  <a:pt x="0" y="21599"/>
                </a:lnTo>
                <a:cubicBezTo>
                  <a:pt x="0" y="9750"/>
                  <a:pt x="9749" y="0"/>
                  <a:pt x="21599" y="0"/>
                </a:cubicBezTo>
                <a:lnTo>
                  <a:pt x="21599" y="0"/>
                </a:lnTo>
                <a:cubicBezTo>
                  <a:pt x="33448" y="0"/>
                  <a:pt x="43200" y="9750"/>
                  <a:pt x="43200" y="21599"/>
                </a:cubicBezTo>
              </a:path>
            </a:pathLst>
          </a:custGeom>
          <a:solidFill>
            <a:srgbClr val="FFFFFF">
              <a:alpha val="4705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1" name="Shape 1106"/>
          <p:cNvSpPr>
            <a:spLocks noChangeArrowheads="1" noGrp="1"/>
          </p:cNvSpPr>
          <p:nvPr userDrawn="1"/>
        </p:nvSpPr>
        <p:spPr bwMode="auto">
          <a:xfrm>
            <a:off x="368021" y="187787"/>
            <a:ext cx="7252827" cy="5454378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200" y="21599"/>
                </a:moveTo>
                <a:lnTo>
                  <a:pt x="43200" y="21599"/>
                </a:lnTo>
                <a:lnTo>
                  <a:pt x="43200" y="21599"/>
                </a:lnTo>
                <a:cubicBezTo>
                  <a:pt x="43200" y="21599"/>
                  <a:pt x="43200" y="21599"/>
                  <a:pt x="43200" y="21599"/>
                </a:cubicBezTo>
                <a:lnTo>
                  <a:pt x="43200" y="21599"/>
                </a:lnTo>
                <a:lnTo>
                  <a:pt x="43200" y="21599"/>
                </a:lnTo>
                <a:cubicBezTo>
                  <a:pt x="43200" y="33447"/>
                  <a:pt x="33450" y="43200"/>
                  <a:pt x="21600" y="43200"/>
                </a:cubicBezTo>
                <a:lnTo>
                  <a:pt x="21600" y="43200"/>
                </a:lnTo>
                <a:cubicBezTo>
                  <a:pt x="9750" y="43200"/>
                  <a:pt x="0" y="33447"/>
                  <a:pt x="0" y="21599"/>
                </a:cubicBezTo>
                <a:lnTo>
                  <a:pt x="0" y="21599"/>
                </a:lnTo>
                <a:cubicBezTo>
                  <a:pt x="0" y="9749"/>
                  <a:pt x="9750" y="0"/>
                  <a:pt x="21600" y="0"/>
                </a:cubicBezTo>
                <a:lnTo>
                  <a:pt x="21600" y="0"/>
                </a:lnTo>
                <a:cubicBezTo>
                  <a:pt x="33450" y="0"/>
                  <a:pt x="43200" y="9749"/>
                  <a:pt x="43200" y="21599"/>
                </a:cubicBezTo>
              </a:path>
            </a:pathLst>
          </a:custGeom>
          <a:solidFill>
            <a:srgbClr val="FFFFFF">
              <a:alpha val="6274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2" name="Shape 1107"/>
          <p:cNvSpPr>
            <a:spLocks noChangeArrowheads="1" noGrp="1"/>
          </p:cNvSpPr>
          <p:nvPr userDrawn="1"/>
        </p:nvSpPr>
        <p:spPr bwMode="auto">
          <a:xfrm>
            <a:off x="429541" y="216360"/>
            <a:ext cx="7074181" cy="5319929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200" y="21599"/>
                </a:moveTo>
                <a:lnTo>
                  <a:pt x="43200" y="21599"/>
                </a:lnTo>
                <a:lnTo>
                  <a:pt x="43200" y="21599"/>
                </a:lnTo>
                <a:cubicBezTo>
                  <a:pt x="43200" y="21599"/>
                  <a:pt x="43200" y="21599"/>
                  <a:pt x="43200" y="21599"/>
                </a:cubicBezTo>
                <a:lnTo>
                  <a:pt x="43200" y="21599"/>
                </a:lnTo>
                <a:lnTo>
                  <a:pt x="43200" y="21599"/>
                </a:lnTo>
                <a:cubicBezTo>
                  <a:pt x="43200" y="33448"/>
                  <a:pt x="33448" y="43200"/>
                  <a:pt x="21600" y="43200"/>
                </a:cubicBezTo>
                <a:lnTo>
                  <a:pt x="21600" y="43200"/>
                </a:lnTo>
                <a:cubicBezTo>
                  <a:pt x="9751" y="43200"/>
                  <a:pt x="0" y="33448"/>
                  <a:pt x="0" y="21599"/>
                </a:cubicBezTo>
                <a:lnTo>
                  <a:pt x="0" y="21599"/>
                </a:lnTo>
                <a:cubicBezTo>
                  <a:pt x="0" y="9751"/>
                  <a:pt x="9751" y="0"/>
                  <a:pt x="21600" y="0"/>
                </a:cubicBezTo>
                <a:lnTo>
                  <a:pt x="21600" y="0"/>
                </a:lnTo>
                <a:cubicBezTo>
                  <a:pt x="33448" y="0"/>
                  <a:pt x="43200" y="9751"/>
                  <a:pt x="43200" y="21599"/>
                </a:cubicBezTo>
              </a:path>
            </a:pathLst>
          </a:custGeom>
          <a:solidFill>
            <a:srgbClr val="FFFFFF">
              <a:alpha val="7843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3" name="Shape 1108"/>
          <p:cNvSpPr>
            <a:spLocks noChangeArrowheads="1" noGrp="1"/>
          </p:cNvSpPr>
          <p:nvPr userDrawn="1"/>
        </p:nvSpPr>
        <p:spPr bwMode="auto">
          <a:xfrm>
            <a:off x="491347" y="245090"/>
            <a:ext cx="6894970" cy="5185318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200" y="21600"/>
                </a:moveTo>
                <a:lnTo>
                  <a:pt x="43200" y="21600"/>
                </a:lnTo>
                <a:lnTo>
                  <a:pt x="43200" y="21600"/>
                </a:lnTo>
                <a:cubicBezTo>
                  <a:pt x="43200" y="21600"/>
                  <a:pt x="43200" y="21600"/>
                  <a:pt x="43200" y="21600"/>
                </a:cubicBezTo>
                <a:lnTo>
                  <a:pt x="43200" y="21600"/>
                </a:lnTo>
                <a:lnTo>
                  <a:pt x="43200" y="21600"/>
                </a:lnTo>
                <a:cubicBezTo>
                  <a:pt x="43200" y="33449"/>
                  <a:pt x="33449" y="43200"/>
                  <a:pt x="21599" y="43200"/>
                </a:cubicBezTo>
                <a:lnTo>
                  <a:pt x="21599" y="43200"/>
                </a:lnTo>
                <a:cubicBezTo>
                  <a:pt x="9750" y="43200"/>
                  <a:pt x="0" y="33449"/>
                  <a:pt x="0" y="21600"/>
                </a:cubicBezTo>
                <a:lnTo>
                  <a:pt x="0" y="21600"/>
                </a:lnTo>
                <a:cubicBezTo>
                  <a:pt x="0" y="9750"/>
                  <a:pt x="9750" y="0"/>
                  <a:pt x="21599" y="0"/>
                </a:cubicBezTo>
                <a:lnTo>
                  <a:pt x="21599" y="0"/>
                </a:lnTo>
                <a:cubicBezTo>
                  <a:pt x="33449" y="0"/>
                  <a:pt x="43200" y="9750"/>
                  <a:pt x="43200" y="21600"/>
                </a:cubicBezTo>
              </a:path>
            </a:pathLst>
          </a:custGeom>
          <a:solidFill>
            <a:srgbClr val="FFFFFF">
              <a:alpha val="9411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4" name="Shape 1109"/>
          <p:cNvSpPr>
            <a:spLocks noChangeArrowheads="1" noGrp="1"/>
          </p:cNvSpPr>
          <p:nvPr userDrawn="1"/>
        </p:nvSpPr>
        <p:spPr bwMode="auto">
          <a:xfrm>
            <a:off x="552877" y="273821"/>
            <a:ext cx="6716041" cy="505071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200" y="21600"/>
                </a:moveTo>
                <a:lnTo>
                  <a:pt x="43200" y="21600"/>
                </a:lnTo>
                <a:lnTo>
                  <a:pt x="43200" y="21600"/>
                </a:lnTo>
                <a:cubicBezTo>
                  <a:pt x="43200" y="21600"/>
                  <a:pt x="43200" y="21600"/>
                  <a:pt x="43200" y="21600"/>
                </a:cubicBezTo>
                <a:lnTo>
                  <a:pt x="43200" y="21600"/>
                </a:lnTo>
                <a:lnTo>
                  <a:pt x="43200" y="21600"/>
                </a:lnTo>
                <a:cubicBezTo>
                  <a:pt x="43200" y="33448"/>
                  <a:pt x="33449" y="43199"/>
                  <a:pt x="21600" y="43199"/>
                </a:cubicBezTo>
                <a:lnTo>
                  <a:pt x="21600" y="43199"/>
                </a:lnTo>
                <a:cubicBezTo>
                  <a:pt x="9750" y="43199"/>
                  <a:pt x="0" y="33448"/>
                  <a:pt x="0" y="21600"/>
                </a:cubicBezTo>
                <a:lnTo>
                  <a:pt x="0" y="21600"/>
                </a:lnTo>
                <a:cubicBezTo>
                  <a:pt x="0" y="9748"/>
                  <a:pt x="9750" y="0"/>
                  <a:pt x="21600" y="0"/>
                </a:cubicBezTo>
                <a:lnTo>
                  <a:pt x="21600" y="0"/>
                </a:lnTo>
                <a:cubicBezTo>
                  <a:pt x="33449" y="0"/>
                  <a:pt x="43200" y="9748"/>
                  <a:pt x="43200" y="21600"/>
                </a:cubicBezTo>
              </a:path>
            </a:pathLst>
          </a:custGeom>
          <a:solidFill>
            <a:srgbClr val="FFFFFF">
              <a:alpha val="10980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5" name="Shape 1110"/>
          <p:cNvSpPr>
            <a:spLocks noChangeArrowheads="1" noGrp="1"/>
          </p:cNvSpPr>
          <p:nvPr userDrawn="1"/>
        </p:nvSpPr>
        <p:spPr bwMode="auto">
          <a:xfrm>
            <a:off x="614397" y="302395"/>
            <a:ext cx="6537394" cy="4916258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199" y="21600"/>
                </a:moveTo>
                <a:lnTo>
                  <a:pt x="43199" y="21600"/>
                </a:lnTo>
                <a:lnTo>
                  <a:pt x="43199" y="21600"/>
                </a:lnTo>
                <a:cubicBezTo>
                  <a:pt x="43199" y="21600"/>
                  <a:pt x="43199" y="21600"/>
                  <a:pt x="43199" y="21600"/>
                </a:cubicBezTo>
                <a:lnTo>
                  <a:pt x="43199" y="21600"/>
                </a:lnTo>
                <a:lnTo>
                  <a:pt x="43199" y="21600"/>
                </a:lnTo>
                <a:cubicBezTo>
                  <a:pt x="43199" y="33449"/>
                  <a:pt x="33449" y="43200"/>
                  <a:pt x="21600" y="43200"/>
                </a:cubicBezTo>
                <a:lnTo>
                  <a:pt x="21600" y="43200"/>
                </a:lnTo>
                <a:cubicBezTo>
                  <a:pt x="9750" y="43200"/>
                  <a:pt x="0" y="33449"/>
                  <a:pt x="0" y="21600"/>
                </a:cubicBezTo>
                <a:lnTo>
                  <a:pt x="0" y="21600"/>
                </a:lnTo>
                <a:cubicBezTo>
                  <a:pt x="0" y="9751"/>
                  <a:pt x="9750" y="0"/>
                  <a:pt x="21600" y="0"/>
                </a:cubicBezTo>
                <a:lnTo>
                  <a:pt x="21600" y="0"/>
                </a:lnTo>
                <a:cubicBezTo>
                  <a:pt x="33449" y="0"/>
                  <a:pt x="43199" y="9751"/>
                  <a:pt x="43199" y="21600"/>
                </a:cubicBezTo>
              </a:path>
            </a:pathLst>
          </a:custGeom>
          <a:solidFill>
            <a:srgbClr val="FFFFFF">
              <a:alpha val="12549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6" name="Shape 1111"/>
          <p:cNvSpPr>
            <a:spLocks noChangeArrowheads="1" noGrp="1"/>
          </p:cNvSpPr>
          <p:nvPr userDrawn="1"/>
        </p:nvSpPr>
        <p:spPr bwMode="auto">
          <a:xfrm>
            <a:off x="676203" y="331128"/>
            <a:ext cx="6358183" cy="478165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199" y="21600"/>
                </a:moveTo>
                <a:lnTo>
                  <a:pt x="43199" y="21600"/>
                </a:lnTo>
                <a:lnTo>
                  <a:pt x="43199" y="21600"/>
                </a:lnTo>
                <a:cubicBezTo>
                  <a:pt x="43199" y="21600"/>
                  <a:pt x="43199" y="21600"/>
                  <a:pt x="43199" y="21600"/>
                </a:cubicBezTo>
                <a:lnTo>
                  <a:pt x="43199" y="21600"/>
                </a:lnTo>
                <a:lnTo>
                  <a:pt x="43199" y="21600"/>
                </a:lnTo>
                <a:cubicBezTo>
                  <a:pt x="43199" y="33449"/>
                  <a:pt x="33449" y="43199"/>
                  <a:pt x="21598" y="43199"/>
                </a:cubicBezTo>
                <a:lnTo>
                  <a:pt x="21598" y="43199"/>
                </a:lnTo>
                <a:cubicBezTo>
                  <a:pt x="9750" y="43199"/>
                  <a:pt x="0" y="33449"/>
                  <a:pt x="0" y="21600"/>
                </a:cubicBezTo>
                <a:lnTo>
                  <a:pt x="0" y="21600"/>
                </a:lnTo>
                <a:cubicBezTo>
                  <a:pt x="0" y="9750"/>
                  <a:pt x="9750" y="0"/>
                  <a:pt x="21598" y="0"/>
                </a:cubicBezTo>
                <a:lnTo>
                  <a:pt x="21598" y="0"/>
                </a:lnTo>
                <a:cubicBezTo>
                  <a:pt x="33449" y="0"/>
                  <a:pt x="43199" y="9750"/>
                  <a:pt x="43199" y="21600"/>
                </a:cubicBezTo>
              </a:path>
            </a:pathLst>
          </a:custGeom>
          <a:solidFill>
            <a:srgbClr val="FFFFFF">
              <a:alpha val="14117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7" name="Shape 1112"/>
          <p:cNvSpPr>
            <a:spLocks noChangeArrowheads="1" noGrp="1"/>
          </p:cNvSpPr>
          <p:nvPr userDrawn="1"/>
        </p:nvSpPr>
        <p:spPr bwMode="auto">
          <a:xfrm>
            <a:off x="737731" y="359857"/>
            <a:ext cx="6179254" cy="4647039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200" y="21600"/>
                </a:moveTo>
                <a:lnTo>
                  <a:pt x="43200" y="21600"/>
                </a:lnTo>
                <a:lnTo>
                  <a:pt x="43200" y="21600"/>
                </a:lnTo>
                <a:cubicBezTo>
                  <a:pt x="43200" y="21600"/>
                  <a:pt x="43200" y="21600"/>
                  <a:pt x="43200" y="21600"/>
                </a:cubicBezTo>
                <a:lnTo>
                  <a:pt x="43200" y="21600"/>
                </a:lnTo>
                <a:lnTo>
                  <a:pt x="43200" y="21600"/>
                </a:lnTo>
                <a:cubicBezTo>
                  <a:pt x="43200" y="33449"/>
                  <a:pt x="33448" y="43199"/>
                  <a:pt x="21599" y="43199"/>
                </a:cubicBezTo>
                <a:lnTo>
                  <a:pt x="21599" y="43199"/>
                </a:lnTo>
                <a:cubicBezTo>
                  <a:pt x="9750" y="43199"/>
                  <a:pt x="0" y="33449"/>
                  <a:pt x="0" y="21600"/>
                </a:cubicBezTo>
                <a:lnTo>
                  <a:pt x="0" y="21600"/>
                </a:lnTo>
                <a:cubicBezTo>
                  <a:pt x="0" y="9751"/>
                  <a:pt x="9750" y="0"/>
                  <a:pt x="21599" y="0"/>
                </a:cubicBezTo>
                <a:lnTo>
                  <a:pt x="21599" y="0"/>
                </a:lnTo>
                <a:cubicBezTo>
                  <a:pt x="33448" y="0"/>
                  <a:pt x="43200" y="9751"/>
                  <a:pt x="43200" y="21599"/>
                </a:cubicBezTo>
              </a:path>
            </a:pathLst>
          </a:custGeom>
          <a:solidFill>
            <a:srgbClr val="FFFFFF">
              <a:alpha val="15686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8" name="Shape 1113"/>
          <p:cNvSpPr>
            <a:spLocks noChangeArrowheads="1" noGrp="1"/>
          </p:cNvSpPr>
          <p:nvPr userDrawn="1"/>
        </p:nvSpPr>
        <p:spPr bwMode="auto">
          <a:xfrm>
            <a:off x="799253" y="388590"/>
            <a:ext cx="6000607" cy="451243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200" y="21599"/>
                </a:moveTo>
                <a:lnTo>
                  <a:pt x="43200" y="21599"/>
                </a:lnTo>
                <a:lnTo>
                  <a:pt x="43200" y="21599"/>
                </a:lnTo>
                <a:cubicBezTo>
                  <a:pt x="43200" y="21599"/>
                  <a:pt x="43200" y="21599"/>
                  <a:pt x="43200" y="21599"/>
                </a:cubicBezTo>
                <a:lnTo>
                  <a:pt x="43200" y="21599"/>
                </a:lnTo>
                <a:lnTo>
                  <a:pt x="43200" y="21599"/>
                </a:lnTo>
                <a:cubicBezTo>
                  <a:pt x="43200" y="33449"/>
                  <a:pt x="33449" y="43200"/>
                  <a:pt x="21600" y="43200"/>
                </a:cubicBezTo>
                <a:lnTo>
                  <a:pt x="21600" y="43200"/>
                </a:lnTo>
                <a:cubicBezTo>
                  <a:pt x="9750" y="43200"/>
                  <a:pt x="0" y="33449"/>
                  <a:pt x="0" y="21599"/>
                </a:cubicBezTo>
                <a:lnTo>
                  <a:pt x="0" y="21599"/>
                </a:lnTo>
                <a:cubicBezTo>
                  <a:pt x="0" y="9749"/>
                  <a:pt x="9750" y="0"/>
                  <a:pt x="21600" y="0"/>
                </a:cubicBezTo>
                <a:lnTo>
                  <a:pt x="21600" y="0"/>
                </a:lnTo>
                <a:cubicBezTo>
                  <a:pt x="33449" y="0"/>
                  <a:pt x="43200" y="9749"/>
                  <a:pt x="43200" y="21599"/>
                </a:cubicBezTo>
              </a:path>
            </a:pathLst>
          </a:custGeom>
          <a:solidFill>
            <a:srgbClr val="FFFFFF">
              <a:alpha val="17647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9" name="Shape 1114"/>
          <p:cNvSpPr>
            <a:spLocks noChangeArrowheads="1" noGrp="1"/>
          </p:cNvSpPr>
          <p:nvPr userDrawn="1"/>
        </p:nvSpPr>
        <p:spPr bwMode="auto">
          <a:xfrm>
            <a:off x="860777" y="417163"/>
            <a:ext cx="5821679" cy="4377979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200" y="21600"/>
                </a:moveTo>
                <a:lnTo>
                  <a:pt x="43200" y="21600"/>
                </a:lnTo>
                <a:lnTo>
                  <a:pt x="43200" y="21600"/>
                </a:lnTo>
                <a:cubicBezTo>
                  <a:pt x="43200" y="21600"/>
                  <a:pt x="43200" y="21600"/>
                  <a:pt x="43200" y="21600"/>
                </a:cubicBezTo>
                <a:lnTo>
                  <a:pt x="43200" y="21600"/>
                </a:lnTo>
                <a:lnTo>
                  <a:pt x="43200" y="21600"/>
                </a:lnTo>
                <a:cubicBezTo>
                  <a:pt x="43200" y="33449"/>
                  <a:pt x="33449" y="43200"/>
                  <a:pt x="21599" y="43200"/>
                </a:cubicBezTo>
                <a:lnTo>
                  <a:pt x="21599" y="43200"/>
                </a:lnTo>
                <a:cubicBezTo>
                  <a:pt x="9750" y="43200"/>
                  <a:pt x="0" y="33449"/>
                  <a:pt x="0" y="21600"/>
                </a:cubicBezTo>
                <a:lnTo>
                  <a:pt x="0" y="21600"/>
                </a:lnTo>
                <a:cubicBezTo>
                  <a:pt x="0" y="9750"/>
                  <a:pt x="9750" y="0"/>
                  <a:pt x="21599" y="0"/>
                </a:cubicBezTo>
                <a:lnTo>
                  <a:pt x="21599" y="0"/>
                </a:lnTo>
                <a:cubicBezTo>
                  <a:pt x="33449" y="0"/>
                  <a:pt x="43200" y="9750"/>
                  <a:pt x="43200" y="21600"/>
                </a:cubicBezTo>
              </a:path>
            </a:pathLst>
          </a:custGeom>
          <a:solidFill>
            <a:srgbClr val="FFFFFF">
              <a:alpha val="19215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0" name="Shape 1115"/>
          <p:cNvSpPr>
            <a:spLocks noChangeArrowheads="1" noGrp="1"/>
          </p:cNvSpPr>
          <p:nvPr userDrawn="1"/>
        </p:nvSpPr>
        <p:spPr bwMode="auto">
          <a:xfrm>
            <a:off x="922587" y="445894"/>
            <a:ext cx="5642750" cy="4243529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200" y="21599"/>
                </a:moveTo>
                <a:lnTo>
                  <a:pt x="43200" y="21599"/>
                </a:lnTo>
                <a:lnTo>
                  <a:pt x="43200" y="21599"/>
                </a:lnTo>
                <a:cubicBezTo>
                  <a:pt x="43200" y="21599"/>
                  <a:pt x="43200" y="21599"/>
                  <a:pt x="43200" y="21599"/>
                </a:cubicBezTo>
                <a:lnTo>
                  <a:pt x="43200" y="21599"/>
                </a:lnTo>
                <a:lnTo>
                  <a:pt x="43200" y="21599"/>
                </a:lnTo>
                <a:cubicBezTo>
                  <a:pt x="43200" y="33449"/>
                  <a:pt x="33448" y="43200"/>
                  <a:pt x="21600" y="43200"/>
                </a:cubicBezTo>
                <a:lnTo>
                  <a:pt x="21600" y="43200"/>
                </a:lnTo>
                <a:cubicBezTo>
                  <a:pt x="9748" y="43200"/>
                  <a:pt x="0" y="33449"/>
                  <a:pt x="0" y="21599"/>
                </a:cubicBezTo>
                <a:lnTo>
                  <a:pt x="0" y="21599"/>
                </a:lnTo>
                <a:cubicBezTo>
                  <a:pt x="0" y="9750"/>
                  <a:pt x="9748" y="0"/>
                  <a:pt x="21600" y="0"/>
                </a:cubicBezTo>
                <a:lnTo>
                  <a:pt x="21600" y="0"/>
                </a:lnTo>
                <a:cubicBezTo>
                  <a:pt x="33448" y="0"/>
                  <a:pt x="43200" y="9750"/>
                  <a:pt x="43200" y="21599"/>
                </a:cubicBezTo>
              </a:path>
            </a:pathLst>
          </a:custGeom>
          <a:solidFill>
            <a:srgbClr val="FFFFFF">
              <a:alpha val="20784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1" name="Shape 1116"/>
          <p:cNvSpPr>
            <a:spLocks noChangeArrowheads="1" noGrp="1"/>
          </p:cNvSpPr>
          <p:nvPr userDrawn="1"/>
        </p:nvSpPr>
        <p:spPr bwMode="auto">
          <a:xfrm>
            <a:off x="984107" y="474624"/>
            <a:ext cx="5463821" cy="4108918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199" y="21599"/>
                </a:moveTo>
                <a:lnTo>
                  <a:pt x="43199" y="21599"/>
                </a:lnTo>
                <a:lnTo>
                  <a:pt x="43199" y="21599"/>
                </a:lnTo>
                <a:cubicBezTo>
                  <a:pt x="43199" y="21599"/>
                  <a:pt x="43199" y="21599"/>
                  <a:pt x="43199" y="21599"/>
                </a:cubicBezTo>
                <a:lnTo>
                  <a:pt x="43199" y="21599"/>
                </a:lnTo>
                <a:lnTo>
                  <a:pt x="43199" y="21599"/>
                </a:lnTo>
                <a:cubicBezTo>
                  <a:pt x="43199" y="33448"/>
                  <a:pt x="33448" y="43200"/>
                  <a:pt x="21599" y="43200"/>
                </a:cubicBezTo>
                <a:lnTo>
                  <a:pt x="21599" y="43200"/>
                </a:lnTo>
                <a:cubicBezTo>
                  <a:pt x="9750" y="43200"/>
                  <a:pt x="0" y="33448"/>
                  <a:pt x="0" y="21599"/>
                </a:cubicBezTo>
                <a:lnTo>
                  <a:pt x="0" y="21599"/>
                </a:lnTo>
                <a:cubicBezTo>
                  <a:pt x="0" y="9749"/>
                  <a:pt x="9750" y="0"/>
                  <a:pt x="21599" y="0"/>
                </a:cubicBezTo>
                <a:lnTo>
                  <a:pt x="21599" y="0"/>
                </a:lnTo>
                <a:cubicBezTo>
                  <a:pt x="33448" y="0"/>
                  <a:pt x="43199" y="9749"/>
                  <a:pt x="43199" y="21599"/>
                </a:cubicBezTo>
              </a:path>
            </a:pathLst>
          </a:custGeom>
          <a:solidFill>
            <a:srgbClr val="FFFFFF">
              <a:alpha val="22352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2" name="Shape 1117"/>
          <p:cNvSpPr>
            <a:spLocks noChangeArrowheads="1" noGrp="1"/>
          </p:cNvSpPr>
          <p:nvPr userDrawn="1"/>
        </p:nvSpPr>
        <p:spPr bwMode="auto">
          <a:xfrm>
            <a:off x="1045632" y="503197"/>
            <a:ext cx="5284893" cy="3974469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200" y="21599"/>
                </a:moveTo>
                <a:lnTo>
                  <a:pt x="43200" y="21599"/>
                </a:lnTo>
                <a:lnTo>
                  <a:pt x="43200" y="21599"/>
                </a:lnTo>
                <a:cubicBezTo>
                  <a:pt x="43200" y="21599"/>
                  <a:pt x="43200" y="21599"/>
                  <a:pt x="43200" y="21599"/>
                </a:cubicBezTo>
                <a:lnTo>
                  <a:pt x="43200" y="21599"/>
                </a:lnTo>
                <a:lnTo>
                  <a:pt x="43200" y="21599"/>
                </a:lnTo>
                <a:cubicBezTo>
                  <a:pt x="43200" y="33449"/>
                  <a:pt x="33450" y="43200"/>
                  <a:pt x="21599" y="43200"/>
                </a:cubicBezTo>
                <a:lnTo>
                  <a:pt x="21599" y="43200"/>
                </a:lnTo>
                <a:cubicBezTo>
                  <a:pt x="9751" y="43200"/>
                  <a:pt x="0" y="33449"/>
                  <a:pt x="0" y="21599"/>
                </a:cubicBezTo>
                <a:lnTo>
                  <a:pt x="0" y="21599"/>
                </a:lnTo>
                <a:cubicBezTo>
                  <a:pt x="0" y="9750"/>
                  <a:pt x="9751" y="0"/>
                  <a:pt x="21599" y="0"/>
                </a:cubicBezTo>
                <a:lnTo>
                  <a:pt x="21599" y="0"/>
                </a:lnTo>
                <a:cubicBezTo>
                  <a:pt x="33450" y="0"/>
                  <a:pt x="43200" y="9750"/>
                  <a:pt x="43200" y="21599"/>
                </a:cubicBezTo>
              </a:path>
            </a:pathLst>
          </a:custGeom>
          <a:solidFill>
            <a:srgbClr val="FFFFFF">
              <a:alpha val="23921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3" name="Shape 1118"/>
          <p:cNvSpPr>
            <a:spLocks noChangeArrowheads="1" noGrp="1"/>
          </p:cNvSpPr>
          <p:nvPr userDrawn="1"/>
        </p:nvSpPr>
        <p:spPr bwMode="auto">
          <a:xfrm>
            <a:off x="1107443" y="531930"/>
            <a:ext cx="5105963" cy="3839859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200" y="21600"/>
                </a:moveTo>
                <a:lnTo>
                  <a:pt x="43200" y="21600"/>
                </a:lnTo>
                <a:lnTo>
                  <a:pt x="43200" y="21600"/>
                </a:lnTo>
                <a:cubicBezTo>
                  <a:pt x="43200" y="21600"/>
                  <a:pt x="43200" y="21600"/>
                  <a:pt x="43200" y="21600"/>
                </a:cubicBezTo>
                <a:lnTo>
                  <a:pt x="43200" y="21600"/>
                </a:lnTo>
                <a:lnTo>
                  <a:pt x="43200" y="21600"/>
                </a:lnTo>
                <a:cubicBezTo>
                  <a:pt x="43200" y="33449"/>
                  <a:pt x="33448" y="43200"/>
                  <a:pt x="21599" y="43200"/>
                </a:cubicBezTo>
                <a:lnTo>
                  <a:pt x="21599" y="43200"/>
                </a:lnTo>
                <a:cubicBezTo>
                  <a:pt x="9749" y="43200"/>
                  <a:pt x="0" y="33449"/>
                  <a:pt x="0" y="21600"/>
                </a:cubicBezTo>
                <a:lnTo>
                  <a:pt x="0" y="21600"/>
                </a:lnTo>
                <a:cubicBezTo>
                  <a:pt x="0" y="9750"/>
                  <a:pt x="9749" y="0"/>
                  <a:pt x="21599" y="0"/>
                </a:cubicBezTo>
                <a:lnTo>
                  <a:pt x="21599" y="0"/>
                </a:lnTo>
                <a:cubicBezTo>
                  <a:pt x="33448" y="0"/>
                  <a:pt x="43200" y="9750"/>
                  <a:pt x="43200" y="21600"/>
                </a:cubicBezTo>
              </a:path>
            </a:pathLst>
          </a:custGeom>
          <a:solidFill>
            <a:srgbClr val="FFFFFF">
              <a:alpha val="25490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4" name="Shape 1119"/>
          <p:cNvSpPr>
            <a:spLocks noChangeArrowheads="1" noGrp="1"/>
          </p:cNvSpPr>
          <p:nvPr userDrawn="1"/>
        </p:nvSpPr>
        <p:spPr bwMode="auto">
          <a:xfrm>
            <a:off x="1168963" y="560659"/>
            <a:ext cx="4927034" cy="370525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200" y="21600"/>
                </a:moveTo>
                <a:lnTo>
                  <a:pt x="43200" y="21600"/>
                </a:lnTo>
                <a:lnTo>
                  <a:pt x="43200" y="21600"/>
                </a:lnTo>
                <a:cubicBezTo>
                  <a:pt x="43200" y="21600"/>
                  <a:pt x="43200" y="21600"/>
                  <a:pt x="43200" y="21600"/>
                </a:cubicBezTo>
                <a:lnTo>
                  <a:pt x="43200" y="21600"/>
                </a:lnTo>
                <a:lnTo>
                  <a:pt x="43200" y="21600"/>
                </a:lnTo>
                <a:cubicBezTo>
                  <a:pt x="43200" y="33448"/>
                  <a:pt x="33450" y="43200"/>
                  <a:pt x="21600" y="43200"/>
                </a:cubicBezTo>
                <a:lnTo>
                  <a:pt x="21600" y="43200"/>
                </a:lnTo>
                <a:cubicBezTo>
                  <a:pt x="9749" y="43200"/>
                  <a:pt x="0" y="33448"/>
                  <a:pt x="0" y="21600"/>
                </a:cubicBezTo>
                <a:lnTo>
                  <a:pt x="0" y="21600"/>
                </a:lnTo>
                <a:cubicBezTo>
                  <a:pt x="0" y="9749"/>
                  <a:pt x="9749" y="0"/>
                  <a:pt x="21600" y="0"/>
                </a:cubicBezTo>
                <a:lnTo>
                  <a:pt x="21600" y="0"/>
                </a:lnTo>
                <a:cubicBezTo>
                  <a:pt x="33450" y="0"/>
                  <a:pt x="43200" y="9749"/>
                  <a:pt x="43200" y="21600"/>
                </a:cubicBezTo>
              </a:path>
            </a:pathLst>
          </a:custGeom>
          <a:solidFill>
            <a:srgbClr val="FFFFFF">
              <a:alpha val="27058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5" name="Shape 1120"/>
          <p:cNvSpPr>
            <a:spLocks noChangeArrowheads="1" noGrp="1"/>
          </p:cNvSpPr>
          <p:nvPr userDrawn="1"/>
        </p:nvSpPr>
        <p:spPr bwMode="auto">
          <a:xfrm>
            <a:off x="2023254" y="5083093"/>
            <a:ext cx="1181945" cy="888929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600" y="0"/>
                </a:moveTo>
                <a:lnTo>
                  <a:pt x="21600" y="0"/>
                </a:lnTo>
                <a:cubicBezTo>
                  <a:pt x="33534" y="0"/>
                  <a:pt x="43200" y="9673"/>
                  <a:pt x="43200" y="21599"/>
                </a:cubicBezTo>
                <a:lnTo>
                  <a:pt x="43200" y="21599"/>
                </a:lnTo>
                <a:cubicBezTo>
                  <a:pt x="43200" y="33533"/>
                  <a:pt x="33534" y="43200"/>
                  <a:pt x="21600" y="43200"/>
                </a:cubicBezTo>
                <a:lnTo>
                  <a:pt x="21600" y="43200"/>
                </a:lnTo>
                <a:cubicBezTo>
                  <a:pt x="9665" y="43200"/>
                  <a:pt x="0" y="33533"/>
                  <a:pt x="0" y="21599"/>
                </a:cubicBezTo>
                <a:lnTo>
                  <a:pt x="0" y="21599"/>
                </a:lnTo>
                <a:cubicBezTo>
                  <a:pt x="0" y="9673"/>
                  <a:pt x="9665" y="0"/>
                  <a:pt x="21600" y="0"/>
                </a:cubicBezTo>
                <a:close/>
              </a:path>
            </a:pathLst>
          </a:custGeom>
          <a:solidFill>
            <a:srgbClr val="FFFFFF">
              <a:alpha val="11764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6" name="Shape 1121"/>
          <p:cNvSpPr>
            <a:spLocks noChangeArrowheads="1" noGrp="1"/>
          </p:cNvSpPr>
          <p:nvPr userDrawn="1"/>
        </p:nvSpPr>
        <p:spPr bwMode="auto">
          <a:xfrm>
            <a:off x="2851007" y="4515765"/>
            <a:ext cx="1869157" cy="140562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596" y="0"/>
                </a:moveTo>
                <a:lnTo>
                  <a:pt x="21596" y="0"/>
                </a:lnTo>
                <a:cubicBezTo>
                  <a:pt x="33526" y="0"/>
                  <a:pt x="43200" y="9669"/>
                  <a:pt x="43200" y="21601"/>
                </a:cubicBezTo>
                <a:lnTo>
                  <a:pt x="43200" y="21601"/>
                </a:lnTo>
                <a:cubicBezTo>
                  <a:pt x="43200" y="33530"/>
                  <a:pt x="33526" y="43200"/>
                  <a:pt x="21596" y="43200"/>
                </a:cubicBezTo>
                <a:lnTo>
                  <a:pt x="21596" y="43200"/>
                </a:lnTo>
                <a:cubicBezTo>
                  <a:pt x="9673" y="43200"/>
                  <a:pt x="0" y="33530"/>
                  <a:pt x="0" y="21601"/>
                </a:cubicBezTo>
                <a:lnTo>
                  <a:pt x="0" y="21601"/>
                </a:lnTo>
                <a:cubicBezTo>
                  <a:pt x="0" y="9669"/>
                  <a:pt x="9673" y="0"/>
                  <a:pt x="21596" y="0"/>
                </a:cubicBezTo>
                <a:close/>
              </a:path>
            </a:pathLst>
          </a:custGeom>
          <a:solidFill>
            <a:srgbClr val="FFFFFF">
              <a:alpha val="14509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9" name="Shape 1124"/>
          <p:cNvSpPr>
            <a:spLocks noChangeArrowheads="1" noGrp="1"/>
          </p:cNvSpPr>
          <p:nvPr userDrawn="1"/>
        </p:nvSpPr>
        <p:spPr bwMode="auto">
          <a:xfrm>
            <a:off x="3037839" y="4457826"/>
            <a:ext cx="835941" cy="628758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600" y="0"/>
                </a:moveTo>
                <a:lnTo>
                  <a:pt x="21600" y="0"/>
                </a:lnTo>
                <a:cubicBezTo>
                  <a:pt x="33530" y="0"/>
                  <a:pt x="43200" y="9672"/>
                  <a:pt x="43200" y="21604"/>
                </a:cubicBezTo>
                <a:lnTo>
                  <a:pt x="43200" y="21604"/>
                </a:lnTo>
                <a:cubicBezTo>
                  <a:pt x="43200" y="33525"/>
                  <a:pt x="33530" y="43200"/>
                  <a:pt x="21600" y="43200"/>
                </a:cubicBezTo>
                <a:lnTo>
                  <a:pt x="21600" y="43200"/>
                </a:lnTo>
                <a:cubicBezTo>
                  <a:pt x="9669" y="43200"/>
                  <a:pt x="0" y="33525"/>
                  <a:pt x="0" y="21604"/>
                </a:cubicBezTo>
                <a:lnTo>
                  <a:pt x="0" y="21604"/>
                </a:lnTo>
                <a:cubicBezTo>
                  <a:pt x="0" y="9672"/>
                  <a:pt x="9669" y="0"/>
                  <a:pt x="21600" y="0"/>
                </a:cubicBezTo>
                <a:close/>
              </a:path>
            </a:pathLst>
          </a:custGeom>
          <a:solidFill>
            <a:srgbClr val="FFFFFF">
              <a:alpha val="784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30" name="Shape 1125"/>
          <p:cNvSpPr>
            <a:spLocks noChangeArrowheads="1" noGrp="1"/>
          </p:cNvSpPr>
          <p:nvPr userDrawn="1"/>
        </p:nvSpPr>
        <p:spPr bwMode="auto">
          <a:xfrm>
            <a:off x="1015999" y="4613071"/>
            <a:ext cx="685800" cy="515578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599" y="0"/>
                </a:moveTo>
                <a:lnTo>
                  <a:pt x="21599" y="0"/>
                </a:lnTo>
                <a:cubicBezTo>
                  <a:pt x="33527" y="0"/>
                  <a:pt x="43200" y="9668"/>
                  <a:pt x="43200" y="21599"/>
                </a:cubicBezTo>
                <a:lnTo>
                  <a:pt x="43200" y="21599"/>
                </a:lnTo>
                <a:cubicBezTo>
                  <a:pt x="43200" y="33530"/>
                  <a:pt x="33527" y="43200"/>
                  <a:pt x="21599" y="43200"/>
                </a:cubicBezTo>
                <a:lnTo>
                  <a:pt x="21599" y="43200"/>
                </a:lnTo>
                <a:cubicBezTo>
                  <a:pt x="9671" y="43200"/>
                  <a:pt x="0" y="33530"/>
                  <a:pt x="0" y="21599"/>
                </a:cubicBezTo>
                <a:lnTo>
                  <a:pt x="0" y="21599"/>
                </a:lnTo>
                <a:cubicBezTo>
                  <a:pt x="0" y="9668"/>
                  <a:pt x="9671" y="0"/>
                  <a:pt x="21599" y="0"/>
                </a:cubicBezTo>
                <a:close/>
              </a:path>
            </a:pathLst>
          </a:custGeom>
          <a:solidFill>
            <a:srgbClr val="FFFFFF">
              <a:alpha val="45098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3" name="Shape 1138"/>
          <p:cNvSpPr>
            <a:spLocks noChangeArrowheads="1" noGrp="1"/>
          </p:cNvSpPr>
          <p:nvPr userDrawn="1"/>
        </p:nvSpPr>
        <p:spPr bwMode="auto">
          <a:xfrm>
            <a:off x="2311403" y="4372901"/>
            <a:ext cx="796430" cy="598915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600" y="0"/>
                </a:moveTo>
                <a:lnTo>
                  <a:pt x="21600" y="0"/>
                </a:lnTo>
                <a:cubicBezTo>
                  <a:pt x="33525" y="0"/>
                  <a:pt x="43200" y="9675"/>
                  <a:pt x="43200" y="21594"/>
                </a:cubicBezTo>
                <a:lnTo>
                  <a:pt x="43200" y="21594"/>
                </a:lnTo>
                <a:cubicBezTo>
                  <a:pt x="43200" y="33524"/>
                  <a:pt x="33525" y="43200"/>
                  <a:pt x="21600" y="43200"/>
                </a:cubicBezTo>
                <a:lnTo>
                  <a:pt x="21600" y="43200"/>
                </a:lnTo>
                <a:cubicBezTo>
                  <a:pt x="9674" y="43200"/>
                  <a:pt x="0" y="33524"/>
                  <a:pt x="0" y="21594"/>
                </a:cubicBezTo>
                <a:lnTo>
                  <a:pt x="0" y="21594"/>
                </a:lnTo>
                <a:cubicBezTo>
                  <a:pt x="0" y="9675"/>
                  <a:pt x="9674" y="0"/>
                  <a:pt x="21600" y="0"/>
                </a:cubicBezTo>
                <a:close/>
              </a:path>
            </a:pathLst>
          </a:custGeom>
          <a:solidFill>
            <a:srgbClr val="FFFFFF">
              <a:alpha val="7843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4" name="Shape 1139"/>
          <p:cNvSpPr>
            <a:spLocks noChangeArrowheads="1" noGrp="1"/>
          </p:cNvSpPr>
          <p:nvPr userDrawn="1"/>
        </p:nvSpPr>
        <p:spPr bwMode="auto">
          <a:xfrm>
            <a:off x="1648462" y="4729109"/>
            <a:ext cx="755507" cy="568121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608" y="0"/>
                </a:moveTo>
                <a:lnTo>
                  <a:pt x="21608" y="0"/>
                </a:lnTo>
                <a:cubicBezTo>
                  <a:pt x="33533" y="0"/>
                  <a:pt x="43200" y="9668"/>
                  <a:pt x="43200" y="21593"/>
                </a:cubicBezTo>
                <a:lnTo>
                  <a:pt x="43200" y="21593"/>
                </a:lnTo>
                <a:cubicBezTo>
                  <a:pt x="43200" y="33519"/>
                  <a:pt x="33533" y="43200"/>
                  <a:pt x="21608" y="43200"/>
                </a:cubicBezTo>
                <a:lnTo>
                  <a:pt x="21608" y="43200"/>
                </a:lnTo>
                <a:cubicBezTo>
                  <a:pt x="9682" y="43200"/>
                  <a:pt x="0" y="33519"/>
                  <a:pt x="0" y="21593"/>
                </a:cubicBezTo>
                <a:lnTo>
                  <a:pt x="0" y="21593"/>
                </a:lnTo>
                <a:cubicBezTo>
                  <a:pt x="0" y="9668"/>
                  <a:pt x="9682" y="0"/>
                  <a:pt x="21608" y="0"/>
                </a:cubicBezTo>
                <a:close/>
              </a:path>
            </a:pathLst>
          </a:custGeom>
          <a:solidFill>
            <a:srgbClr val="FFFFFF">
              <a:alpha val="24705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5" name="Shape 1140"/>
          <p:cNvSpPr>
            <a:spLocks noChangeArrowheads="1" noGrp="1"/>
          </p:cNvSpPr>
          <p:nvPr userDrawn="1"/>
        </p:nvSpPr>
        <p:spPr bwMode="auto">
          <a:xfrm>
            <a:off x="1506501" y="5387076"/>
            <a:ext cx="753250" cy="566374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607" y="0"/>
                </a:moveTo>
                <a:lnTo>
                  <a:pt x="21607" y="0"/>
                </a:lnTo>
                <a:cubicBezTo>
                  <a:pt x="33536" y="0"/>
                  <a:pt x="43200" y="9673"/>
                  <a:pt x="43200" y="21599"/>
                </a:cubicBezTo>
                <a:lnTo>
                  <a:pt x="43200" y="21599"/>
                </a:lnTo>
                <a:cubicBezTo>
                  <a:pt x="43200" y="33526"/>
                  <a:pt x="33536" y="43200"/>
                  <a:pt x="21607" y="43200"/>
                </a:cubicBezTo>
                <a:lnTo>
                  <a:pt x="21607" y="43200"/>
                </a:lnTo>
                <a:cubicBezTo>
                  <a:pt x="9679" y="43200"/>
                  <a:pt x="0" y="33526"/>
                  <a:pt x="0" y="21599"/>
                </a:cubicBezTo>
                <a:lnTo>
                  <a:pt x="0" y="21599"/>
                </a:lnTo>
                <a:cubicBezTo>
                  <a:pt x="0" y="9673"/>
                  <a:pt x="9679" y="0"/>
                  <a:pt x="21607" y="0"/>
                </a:cubicBezTo>
                <a:close/>
              </a:path>
            </a:pathLst>
          </a:custGeom>
          <a:solidFill>
            <a:srgbClr val="FFFFFF">
              <a:alpha val="32549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6" name="Shape 1141"/>
          <p:cNvSpPr>
            <a:spLocks noChangeArrowheads="1" noGrp="1"/>
          </p:cNvSpPr>
          <p:nvPr userDrawn="1"/>
        </p:nvSpPr>
        <p:spPr bwMode="auto">
          <a:xfrm>
            <a:off x="2370101" y="5855034"/>
            <a:ext cx="893513" cy="671935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600" y="0"/>
                </a:moveTo>
                <a:lnTo>
                  <a:pt x="21600" y="0"/>
                </a:lnTo>
                <a:cubicBezTo>
                  <a:pt x="33525" y="0"/>
                  <a:pt x="43200" y="9674"/>
                  <a:pt x="43200" y="21605"/>
                </a:cubicBezTo>
                <a:lnTo>
                  <a:pt x="43200" y="21605"/>
                </a:lnTo>
                <a:cubicBezTo>
                  <a:pt x="43200" y="33535"/>
                  <a:pt x="33525" y="43200"/>
                  <a:pt x="21600" y="43200"/>
                </a:cubicBezTo>
                <a:lnTo>
                  <a:pt x="21600" y="43200"/>
                </a:lnTo>
                <a:cubicBezTo>
                  <a:pt x="9674" y="43200"/>
                  <a:pt x="0" y="33535"/>
                  <a:pt x="0" y="21605"/>
                </a:cubicBezTo>
                <a:lnTo>
                  <a:pt x="0" y="21605"/>
                </a:lnTo>
                <a:cubicBezTo>
                  <a:pt x="0" y="9674"/>
                  <a:pt x="9674" y="0"/>
                  <a:pt x="21600" y="0"/>
                </a:cubicBezTo>
                <a:close/>
              </a:path>
            </a:pathLst>
          </a:custGeom>
          <a:solidFill>
            <a:srgbClr val="FFFFFF">
              <a:alpha val="7058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7" name="Shape 1142"/>
          <p:cNvSpPr>
            <a:spLocks noChangeArrowheads="1" noGrp="1"/>
          </p:cNvSpPr>
          <p:nvPr userDrawn="1"/>
        </p:nvSpPr>
        <p:spPr bwMode="auto">
          <a:xfrm>
            <a:off x="2241977" y="6244482"/>
            <a:ext cx="688339" cy="517801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591" y="0"/>
                </a:moveTo>
                <a:lnTo>
                  <a:pt x="21591" y="0"/>
                </a:lnTo>
                <a:cubicBezTo>
                  <a:pt x="33528" y="0"/>
                  <a:pt x="43198" y="9667"/>
                  <a:pt x="43198" y="21600"/>
                </a:cubicBezTo>
                <a:lnTo>
                  <a:pt x="43198" y="21600"/>
                </a:lnTo>
                <a:cubicBezTo>
                  <a:pt x="43198" y="33519"/>
                  <a:pt x="33528" y="43200"/>
                  <a:pt x="21591" y="43200"/>
                </a:cubicBezTo>
                <a:lnTo>
                  <a:pt x="21591" y="43200"/>
                </a:lnTo>
                <a:cubicBezTo>
                  <a:pt x="9670" y="43200"/>
                  <a:pt x="0" y="33519"/>
                  <a:pt x="0" y="21600"/>
                </a:cubicBezTo>
                <a:lnTo>
                  <a:pt x="0" y="21600"/>
                </a:lnTo>
                <a:cubicBezTo>
                  <a:pt x="0" y="9667"/>
                  <a:pt x="9670" y="0"/>
                  <a:pt x="21591" y="0"/>
                </a:cubicBezTo>
                <a:close/>
              </a:path>
            </a:pathLst>
          </a:custGeom>
          <a:solidFill>
            <a:srgbClr val="FFFFFF">
              <a:alpha val="30979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8" name="Shape 1143"/>
          <p:cNvSpPr>
            <a:spLocks noChangeArrowheads="1" noGrp="1"/>
          </p:cNvSpPr>
          <p:nvPr userDrawn="1"/>
        </p:nvSpPr>
        <p:spPr bwMode="auto">
          <a:xfrm>
            <a:off x="3596920" y="5964721"/>
            <a:ext cx="726439" cy="546215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599" y="0"/>
                </a:moveTo>
                <a:lnTo>
                  <a:pt x="21599" y="0"/>
                </a:lnTo>
                <a:cubicBezTo>
                  <a:pt x="33531" y="0"/>
                  <a:pt x="43200" y="9666"/>
                  <a:pt x="43200" y="21605"/>
                </a:cubicBezTo>
                <a:lnTo>
                  <a:pt x="43200" y="21605"/>
                </a:lnTo>
                <a:cubicBezTo>
                  <a:pt x="43200" y="33533"/>
                  <a:pt x="33531" y="43200"/>
                  <a:pt x="21599" y="43200"/>
                </a:cubicBezTo>
                <a:lnTo>
                  <a:pt x="21599" y="43200"/>
                </a:lnTo>
                <a:cubicBezTo>
                  <a:pt x="9666" y="43200"/>
                  <a:pt x="0" y="33533"/>
                  <a:pt x="0" y="21605"/>
                </a:cubicBezTo>
                <a:lnTo>
                  <a:pt x="0" y="21605"/>
                </a:lnTo>
                <a:cubicBezTo>
                  <a:pt x="0" y="9666"/>
                  <a:pt x="9666" y="0"/>
                  <a:pt x="21599" y="0"/>
                </a:cubicBezTo>
                <a:close/>
              </a:path>
            </a:pathLst>
          </a:custGeom>
          <a:solidFill>
            <a:srgbClr val="FFFFFF">
              <a:alpha val="67450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9" name="Shape 1144"/>
          <p:cNvSpPr>
            <a:spLocks noChangeArrowheads="1" noGrp="1"/>
          </p:cNvSpPr>
          <p:nvPr userDrawn="1"/>
        </p:nvSpPr>
        <p:spPr bwMode="auto">
          <a:xfrm>
            <a:off x="3037843" y="5578669"/>
            <a:ext cx="977899" cy="735271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606" y="0"/>
                </a:moveTo>
                <a:lnTo>
                  <a:pt x="21606" y="0"/>
                </a:lnTo>
                <a:cubicBezTo>
                  <a:pt x="33524" y="0"/>
                  <a:pt x="43200" y="9671"/>
                  <a:pt x="43200" y="21599"/>
                </a:cubicBezTo>
                <a:lnTo>
                  <a:pt x="43200" y="21599"/>
                </a:lnTo>
                <a:cubicBezTo>
                  <a:pt x="43200" y="33528"/>
                  <a:pt x="33524" y="43200"/>
                  <a:pt x="21606" y="43200"/>
                </a:cubicBezTo>
                <a:lnTo>
                  <a:pt x="21606" y="43200"/>
                </a:lnTo>
                <a:cubicBezTo>
                  <a:pt x="9674" y="43200"/>
                  <a:pt x="0" y="33528"/>
                  <a:pt x="0" y="21599"/>
                </a:cubicBezTo>
                <a:lnTo>
                  <a:pt x="0" y="21599"/>
                </a:lnTo>
                <a:cubicBezTo>
                  <a:pt x="0" y="9671"/>
                  <a:pt x="9674" y="0"/>
                  <a:pt x="21606" y="0"/>
                </a:cubicBezTo>
                <a:close/>
              </a:path>
            </a:pathLst>
          </a:custGeom>
          <a:solidFill>
            <a:srgbClr val="FFFFFF">
              <a:alpha val="31372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2" name="Shape 1147"/>
          <p:cNvSpPr>
            <a:spLocks noChangeArrowheads="1" noGrp="1"/>
          </p:cNvSpPr>
          <p:nvPr userDrawn="1"/>
        </p:nvSpPr>
        <p:spPr bwMode="auto">
          <a:xfrm>
            <a:off x="2609712" y="36827"/>
            <a:ext cx="752403" cy="565898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600" y="0"/>
                </a:moveTo>
                <a:lnTo>
                  <a:pt x="21600" y="0"/>
                </a:lnTo>
                <a:cubicBezTo>
                  <a:pt x="33541" y="0"/>
                  <a:pt x="43200" y="9670"/>
                  <a:pt x="43200" y="21593"/>
                </a:cubicBezTo>
                <a:lnTo>
                  <a:pt x="43200" y="21593"/>
                </a:lnTo>
                <a:cubicBezTo>
                  <a:pt x="43200" y="33529"/>
                  <a:pt x="33541" y="43200"/>
                  <a:pt x="21600" y="43200"/>
                </a:cubicBezTo>
                <a:lnTo>
                  <a:pt x="21600" y="43200"/>
                </a:lnTo>
                <a:cubicBezTo>
                  <a:pt x="9673" y="43200"/>
                  <a:pt x="0" y="33529"/>
                  <a:pt x="0" y="21593"/>
                </a:cubicBezTo>
                <a:lnTo>
                  <a:pt x="0" y="21593"/>
                </a:lnTo>
                <a:cubicBezTo>
                  <a:pt x="0" y="9670"/>
                  <a:pt x="9673" y="0"/>
                  <a:pt x="21600" y="0"/>
                </a:cubicBezTo>
                <a:close/>
              </a:path>
            </a:pathLst>
          </a:custGeom>
          <a:solidFill>
            <a:srgbClr val="FFFFFF">
              <a:alpha val="14509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3" name="Shape 1148"/>
          <p:cNvSpPr>
            <a:spLocks noChangeArrowheads="1" noGrp="1"/>
          </p:cNvSpPr>
          <p:nvPr userDrawn="1"/>
        </p:nvSpPr>
        <p:spPr bwMode="auto">
          <a:xfrm>
            <a:off x="2272174" y="35715"/>
            <a:ext cx="748734" cy="563041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608" y="0"/>
                </a:moveTo>
                <a:lnTo>
                  <a:pt x="21608" y="0"/>
                </a:lnTo>
                <a:cubicBezTo>
                  <a:pt x="33527" y="0"/>
                  <a:pt x="43200" y="9670"/>
                  <a:pt x="43200" y="21593"/>
                </a:cubicBezTo>
                <a:lnTo>
                  <a:pt x="43200" y="21593"/>
                </a:lnTo>
                <a:cubicBezTo>
                  <a:pt x="43200" y="33529"/>
                  <a:pt x="33527" y="43200"/>
                  <a:pt x="21608" y="43200"/>
                </a:cubicBezTo>
                <a:lnTo>
                  <a:pt x="21608" y="43200"/>
                </a:lnTo>
                <a:cubicBezTo>
                  <a:pt x="9672" y="43200"/>
                  <a:pt x="0" y="33529"/>
                  <a:pt x="0" y="21593"/>
                </a:cubicBezTo>
                <a:lnTo>
                  <a:pt x="0" y="21593"/>
                </a:lnTo>
                <a:cubicBezTo>
                  <a:pt x="0" y="9670"/>
                  <a:pt x="9672" y="0"/>
                  <a:pt x="21608" y="0"/>
                </a:cubicBezTo>
                <a:close/>
              </a:path>
            </a:pathLst>
          </a:custGeom>
          <a:solidFill>
            <a:srgbClr val="FFFFFF">
              <a:alpha val="16470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799253" y="1600203"/>
            <a:ext cx="10577333" cy="4525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/>
              <a:t>Образец текста</a:t>
            </a:r>
            <a:endParaRPr/>
          </a:p>
          <a:p>
            <a:pPr lvl="1">
              <a:defRPr/>
            </a:pPr>
            <a:r>
              <a:rPr/>
              <a:t>Второй уровень</a:t>
            </a:r>
            <a:endParaRPr/>
          </a:p>
          <a:p>
            <a:pPr lvl="2">
              <a:defRPr/>
            </a:pPr>
            <a:r>
              <a:rPr/>
              <a:t>Третий уровень</a:t>
            </a:r>
            <a:endParaRPr/>
          </a:p>
          <a:p>
            <a:pPr lvl="3">
              <a:defRPr/>
            </a:pPr>
            <a:r>
              <a:rPr/>
              <a:t>Четвертый уровень</a:t>
            </a:r>
            <a:endParaRPr/>
          </a:p>
          <a:p>
            <a:pPr lvl="4">
              <a:defRPr/>
            </a:pPr>
            <a:r>
              <a:rPr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15413" y="6356353"/>
            <a:ext cx="28447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7184183-74E9-4393-9769-E1D9236041BE}" type="datetimeFigureOut">
              <a:rPr/>
              <a:t/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165599" y="6356353"/>
            <a:ext cx="3860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87829" y="274638"/>
            <a:ext cx="1058875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/>
              <a:t>Образец заголовка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592277" y="6356353"/>
            <a:ext cx="2784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A530004-958A-4E15-9840-E9741BECB0F3}" type="slidenum">
              <a:rPr/>
              <a:t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lvl1pPr algn="ctr" defTabSz="914400">
        <a:spcBef>
          <a:spcPts val="0"/>
        </a:spcBef>
        <a:buNone/>
        <a:defRPr sz="4400" b="1">
          <a:solidFill>
            <a:schemeClr val="accent6">
              <a:lumMod val="50000"/>
            </a:schemeClr>
          </a:solidFill>
          <a:latin typeface="+mj-lt"/>
          <a:ea typeface="+mj-ea"/>
          <a:cs typeface="Arial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5pPr>
      <a:lvl6pPr marL="2514599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chart" Target="../charts/chart1.xml" 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146469174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3559209" y="4259520"/>
            <a:ext cx="4447437" cy="22733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b="1">
                <a:latin typeface="Vafle Light VUT"/>
                <a:ea typeface="Vafle Light VUT"/>
                <a:cs typeface="Vafle Light VUT"/>
              </a:rPr>
              <a:t>Public transport networks analysis and optimization</a:t>
            </a:r>
            <a:endParaRPr b="1">
              <a:latin typeface="Vafle Light VUT"/>
              <a:cs typeface="Vafle Light VU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 flipH="0" flipV="0">
            <a:off x="8686467" y="2143342"/>
            <a:ext cx="3366756" cy="4660717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/>
          <a:p>
            <a:pPr marL="0" indent="0">
              <a:buFont typeface="Arial"/>
              <a:buNone/>
              <a:defRPr/>
            </a:pPr>
            <a:r>
              <a:rPr lang="en-US" sz="4400">
                <a:latin typeface="Vafle VUT"/>
                <a:ea typeface="Vafle VUT"/>
                <a:cs typeface="Vafle VUT"/>
              </a:rPr>
              <a:t>Dmitrii Grishchuk</a:t>
            </a:r>
            <a:endParaRPr sz="2800">
              <a:latin typeface="Vafle VUT"/>
              <a:cs typeface="Vafle VUT"/>
            </a:endParaRPr>
          </a:p>
          <a:p>
            <a:pPr marL="0" indent="0">
              <a:buFont typeface="Arial"/>
              <a:buNone/>
              <a:defRPr/>
            </a:pPr>
            <a:endParaRPr sz="2200" b="0">
              <a:latin typeface="Vafle VUT"/>
              <a:cs typeface="Vafle VUT"/>
            </a:endParaRPr>
          </a:p>
          <a:p>
            <a:pPr marL="0" indent="0">
              <a:buFont typeface="Arial"/>
              <a:buNone/>
              <a:defRPr/>
            </a:pPr>
            <a:r>
              <a:rPr lang="en-US" sz="2400" b="0">
                <a:latin typeface="Vafle Light VUT"/>
                <a:ea typeface="Vafle Light VUT"/>
                <a:cs typeface="Vafle Light VUT"/>
              </a:rPr>
              <a:t>     Brno University of Technology</a:t>
            </a:r>
            <a:endParaRPr sz="2400" b="0">
              <a:latin typeface="Vafle Light VUT"/>
              <a:cs typeface="Vafle Light VUT"/>
            </a:endParaRPr>
          </a:p>
          <a:p>
            <a:pPr marL="0" indent="0">
              <a:buFont typeface="Arial"/>
              <a:buNone/>
              <a:defRPr/>
            </a:pPr>
            <a:r>
              <a:rPr lang="en-US" sz="2400" b="0" i="0">
                <a:latin typeface="Vafle Light VUT"/>
                <a:ea typeface="Vafle Light VUT"/>
                <a:cs typeface="Vafle Light VUT"/>
              </a:rPr>
              <a:t>     </a:t>
            </a:r>
            <a:r>
              <a:rPr lang="en-US" sz="2400" b="0" i="0">
                <a:latin typeface="Vafle Light VUT"/>
                <a:ea typeface="Vafle Light VUT"/>
                <a:cs typeface="Vafle Light VUT"/>
              </a:rPr>
              <a:t>Brno City Chief Architect’s Office</a:t>
            </a:r>
            <a:endParaRPr sz="2400" b="0" i="0">
              <a:latin typeface="Vafle Light VUT"/>
              <a:cs typeface="Vafle Light VUT"/>
            </a:endParaRPr>
          </a:p>
          <a:p>
            <a:pPr marL="0" indent="0">
              <a:buFont typeface="Arial"/>
              <a:buNone/>
              <a:defRPr/>
            </a:pPr>
            <a:r>
              <a:rPr lang="en-US" sz="2400" b="0" i="0">
                <a:latin typeface="Vafle Light VUT"/>
                <a:ea typeface="Vafle Light VUT"/>
                <a:cs typeface="Vafle Light VUT"/>
              </a:rPr>
              <a:t>     222298@vutbr.cz</a:t>
            </a:r>
            <a:endParaRPr sz="2200" b="0" i="0">
              <a:latin typeface="Vafle VUT"/>
              <a:cs typeface="Vafle VUT"/>
            </a:endParaRPr>
          </a:p>
        </p:txBody>
      </p:sp>
      <p:pic>
        <p:nvPicPr>
          <p:cNvPr id="366215772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359229" y="1163894"/>
            <a:ext cx="6399960" cy="1330979"/>
          </a:xfrm>
          <a:prstGeom prst="rect">
            <a:avLst/>
          </a:prstGeom>
        </p:spPr>
      </p:pic>
      <p:pic>
        <p:nvPicPr>
          <p:cNvPr id="838421640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8789496" y="5213668"/>
            <a:ext cx="253675" cy="237057"/>
          </a:xfrm>
          <a:prstGeom prst="rect">
            <a:avLst/>
          </a:prstGeom>
        </p:spPr>
      </p:pic>
      <p:pic>
        <p:nvPicPr>
          <p:cNvPr id="1534560149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8760158" y="4448635"/>
            <a:ext cx="312350" cy="312350"/>
          </a:xfrm>
          <a:prstGeom prst="rect">
            <a:avLst/>
          </a:prstGeom>
        </p:spPr>
      </p:pic>
      <p:pic>
        <p:nvPicPr>
          <p:cNvPr id="939528353" name="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flipH="0" flipV="0">
            <a:off x="8780788" y="5945579"/>
            <a:ext cx="262383" cy="197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96613726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Vafle VUT"/>
                <a:cs typeface="Vafle VUT"/>
              </a:rPr>
              <a:t>Results</a:t>
            </a:r>
            <a:endParaRPr>
              <a:latin typeface="Vafle VUT"/>
              <a:cs typeface="Vafle VUT"/>
            </a:endParaRPr>
          </a:p>
        </p:txBody>
      </p:sp>
      <p:sp>
        <p:nvSpPr>
          <p:cNvPr id="1931250942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799252" y="1600202"/>
            <a:ext cx="2092714" cy="4525961"/>
          </a:xfrm>
        </p:spPr>
        <p:txBody>
          <a:bodyPr/>
          <a:lstStyle/>
          <a:p>
            <a:pPr marL="0" indent="0">
              <a:buFont typeface="Arial"/>
              <a:buNone/>
              <a:defRPr/>
            </a:pPr>
            <a:r>
              <a:rPr>
                <a:latin typeface="Vafle Light VUT"/>
                <a:cs typeface="Vafle Light VUT"/>
              </a:rPr>
              <a:t>Factor analysis rank</a:t>
            </a:r>
            <a:endParaRPr>
              <a:latin typeface="Vafle Light VUT"/>
              <a:cs typeface="Vafle Light VUT"/>
            </a:endParaRPr>
          </a:p>
        </p:txBody>
      </p:sp>
      <p:pic>
        <p:nvPicPr>
          <p:cNvPr id="1553212358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0" flipH="0" flipV="0">
            <a:off x="4022920" y="1600202"/>
            <a:ext cx="7353664" cy="5196589"/>
          </a:xfrm>
          <a:prstGeom prst="rect">
            <a:avLst/>
          </a:prstGeom>
        </p:spPr>
      </p:pic>
      <p:cxnSp>
        <p:nvCxnSpPr>
          <p:cNvPr id="0" name=""/>
          <p:cNvCxnSpPr>
            <a:cxnSpLocks/>
          </p:cNvCxnSpPr>
          <p:nvPr/>
        </p:nvCxnSpPr>
        <p:spPr bwMode="auto">
          <a:xfrm rot="0" flipH="0" flipV="0">
            <a:off x="5302800" y="3229199"/>
            <a:ext cx="3520338" cy="2573776"/>
          </a:xfrm>
          <a:prstGeom prst="curvedConnector3">
            <a:avLst>
              <a:gd name="adj1" fmla="val 25210"/>
            </a:avLst>
          </a:prstGeom>
          <a:ln w="76199" cap="flat" cmpd="sng" algn="ctr">
            <a:solidFill>
              <a:schemeClr val="bg1"/>
            </a:solidFill>
            <a:prstDash val="solid"/>
            <a:bevel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0" name=""/>
          <p:cNvCxnSpPr>
            <a:cxnSpLocks/>
          </p:cNvCxnSpPr>
          <p:nvPr/>
        </p:nvCxnSpPr>
        <p:spPr bwMode="auto">
          <a:xfrm flipH="0" flipV="1">
            <a:off x="7161328" y="2560265"/>
            <a:ext cx="1722606" cy="1803670"/>
          </a:xfrm>
          <a:prstGeom prst="line">
            <a:avLst/>
          </a:prstGeom>
          <a:ln w="76199" cap="flat" cmpd="sng" algn="ctr">
            <a:solidFill>
              <a:schemeClr val="bg1"/>
            </a:solidFill>
            <a:prstDash val="solid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5211700" name=""/>
          <p:cNvSpPr txBox="1"/>
          <p:nvPr/>
        </p:nvSpPr>
        <p:spPr bwMode="auto">
          <a:xfrm flipH="0" flipV="0">
            <a:off x="9217856" y="3298487"/>
            <a:ext cx="1717218" cy="274356"/>
          </a:xfrm>
          <a:prstGeom prst="rect">
            <a:avLst/>
          </a:prstGeom>
          <a:solidFill>
            <a:schemeClr val="bg1"/>
          </a:solidFill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sp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200" b="1" i="0" u="none" strike="noStrike" cap="none" spc="0">
                <a:solidFill>
                  <a:schemeClr val="tx1"/>
                </a:solidFill>
                <a:latin typeface="Vafle Light VUT"/>
                <a:ea typeface="Vafle Light VUT"/>
                <a:cs typeface="Vafle Light VUT"/>
              </a:rPr>
              <a:t>CITY CENTER</a:t>
            </a:r>
            <a:endParaRPr sz="1200">
              <a:latin typeface="Vafle Light VUT"/>
              <a:cs typeface="Vafle Light VUT"/>
            </a:endParaRPr>
          </a:p>
        </p:txBody>
      </p:sp>
      <p:sp>
        <p:nvSpPr>
          <p:cNvPr id="1483520979" name=""/>
          <p:cNvSpPr txBox="1"/>
          <p:nvPr/>
        </p:nvSpPr>
        <p:spPr bwMode="auto">
          <a:xfrm flipH="0" flipV="0">
            <a:off x="9217855" y="6533253"/>
            <a:ext cx="1717146" cy="274356"/>
          </a:xfrm>
          <a:prstGeom prst="rect">
            <a:avLst/>
          </a:prstGeom>
          <a:solidFill>
            <a:schemeClr val="bg1"/>
          </a:solidFill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sp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200" b="1" i="0" u="none" strike="noStrike" cap="none" spc="0">
                <a:solidFill>
                  <a:schemeClr val="tx1"/>
                </a:solidFill>
                <a:latin typeface="Vafle Light VUT"/>
                <a:ea typeface="Vafle Light VUT"/>
                <a:cs typeface="Vafle Light VUT"/>
              </a:rPr>
              <a:t>OUTSKIRTS</a:t>
            </a:r>
            <a:endParaRPr sz="1200">
              <a:latin typeface="Vafle Light VUT"/>
              <a:cs typeface="Vafle Light VU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13515204" name=""/>
          <p:cNvSpPr/>
          <p:nvPr/>
        </p:nvSpPr>
        <p:spPr bwMode="auto">
          <a:xfrm flipH="0" flipV="0">
            <a:off x="4133445" y="1764195"/>
            <a:ext cx="1329358" cy="1122293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889753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Vafle VUT"/>
                <a:cs typeface="Vafle VUT"/>
              </a:rPr>
              <a:t>Results</a:t>
            </a:r>
            <a:endParaRPr>
              <a:latin typeface="Vafle VUT"/>
              <a:cs typeface="Vafle VUT"/>
            </a:endParaRPr>
          </a:p>
        </p:txBody>
      </p:sp>
      <p:sp>
        <p:nvSpPr>
          <p:cNvPr id="1149946013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799251" y="1600201"/>
            <a:ext cx="2252094" cy="4525960"/>
          </a:xfrm>
        </p:spPr>
        <p:txBody>
          <a:bodyPr/>
          <a:lstStyle/>
          <a:p>
            <a:pPr marL="0" indent="0">
              <a:buFont typeface="Arial"/>
              <a:buNone/>
              <a:defRPr/>
            </a:pPr>
            <a:r>
              <a:rPr lang="en-US" sz="3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Vafle Light VUT"/>
                <a:ea typeface="Vafle Light VUT"/>
                <a:cs typeface="Vafle Light VUT"/>
              </a:rPr>
              <a:t>Data preparation</a:t>
            </a:r>
            <a:br>
              <a:rPr lang="en-US" sz="3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Vafle Light VUT"/>
                <a:ea typeface="Vafle Light VUT"/>
                <a:cs typeface="Vafle Light VUT"/>
              </a:rPr>
            </a:br>
            <a:r>
              <a:rPr lang="en-US" sz="3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Vafle Light VUT"/>
                <a:ea typeface="Vafle Light VUT"/>
                <a:cs typeface="Vafle Light VUT"/>
              </a:rPr>
              <a:t>for transport model</a:t>
            </a:r>
            <a:endParaRPr/>
          </a:p>
          <a:p>
            <a:pPr marL="0" indent="0">
              <a:buFont typeface="Arial"/>
              <a:buNone/>
              <a:defRPr/>
            </a:pPr>
            <a:endParaRPr/>
          </a:p>
          <a:p>
            <a:pPr marL="0" indent="0">
              <a:buFont typeface="Arial"/>
              <a:buNone/>
              <a:defRPr/>
            </a:pPr>
            <a:r>
              <a:rPr b="1"/>
              <a:t>Network</a:t>
            </a:r>
            <a:endParaRPr/>
          </a:p>
        </p:txBody>
      </p:sp>
      <p:pic>
        <p:nvPicPr>
          <p:cNvPr id="1652424979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0" flipH="0" flipV="0">
            <a:off x="4022920" y="1600202"/>
            <a:ext cx="7353664" cy="5196588"/>
          </a:xfrm>
          <a:prstGeom prst="rect">
            <a:avLst/>
          </a:prstGeom>
        </p:spPr>
      </p:pic>
      <p:sp>
        <p:nvSpPr>
          <p:cNvPr id="1524436281" name=""/>
          <p:cNvSpPr/>
          <p:nvPr/>
        </p:nvSpPr>
        <p:spPr bwMode="auto">
          <a:xfrm flipH="0" flipV="0">
            <a:off x="4176929" y="1818032"/>
            <a:ext cx="1242390" cy="33130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68009923" name=""/>
          <p:cNvSpPr/>
          <p:nvPr/>
        </p:nvSpPr>
        <p:spPr bwMode="auto">
          <a:xfrm flipH="0" flipV="0">
            <a:off x="4483385" y="2070651"/>
            <a:ext cx="935934" cy="799271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097365" name=""/>
          <p:cNvSpPr txBox="1"/>
          <p:nvPr/>
        </p:nvSpPr>
        <p:spPr bwMode="auto">
          <a:xfrm flipH="0" flipV="0">
            <a:off x="4133445" y="1766643"/>
            <a:ext cx="1287530" cy="335315"/>
          </a:xfrm>
          <a:prstGeom prst="rect">
            <a:avLst/>
          </a:prstGeom>
          <a:solidFill>
            <a:schemeClr val="bg1"/>
          </a:solidFill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sp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600" b="1" i="0" u="none" strike="noStrike" cap="none" spc="0">
                <a:solidFill>
                  <a:schemeClr val="tx1"/>
                </a:solidFill>
                <a:latin typeface="Vafle Light VUT"/>
                <a:ea typeface="Vafle Light VUT"/>
                <a:cs typeface="Vafle Light VUT"/>
              </a:rPr>
              <a:t>Edge type</a:t>
            </a:r>
            <a:endParaRPr sz="1600">
              <a:latin typeface="Vafle Light VUT"/>
              <a:cs typeface="Vafle Light VUT"/>
            </a:endParaRPr>
          </a:p>
        </p:txBody>
      </p:sp>
      <p:sp>
        <p:nvSpPr>
          <p:cNvPr id="1137583905" name=""/>
          <p:cNvSpPr txBox="1"/>
          <p:nvPr/>
        </p:nvSpPr>
        <p:spPr bwMode="auto">
          <a:xfrm flipH="0" flipV="0">
            <a:off x="4483385" y="2109213"/>
            <a:ext cx="936114" cy="777276"/>
          </a:xfrm>
          <a:prstGeom prst="rect">
            <a:avLst/>
          </a:prstGeom>
          <a:solidFill>
            <a:schemeClr val="bg1"/>
          </a:solidFill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sp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500" b="0" i="0" u="none" strike="noStrike" cap="none" spc="0">
                <a:solidFill>
                  <a:schemeClr val="tx1"/>
                </a:solidFill>
                <a:latin typeface="Vafle Light VUT"/>
                <a:ea typeface="Vafle Light VUT"/>
                <a:cs typeface="Vafle Light VUT"/>
              </a:rPr>
              <a:t>Road</a:t>
            </a:r>
            <a:endParaRPr sz="1500" b="0" i="0" u="none" strike="noStrike" cap="none" spc="0">
              <a:solidFill>
                <a:schemeClr val="tx1"/>
              </a:solidFill>
              <a:latin typeface="Vafle Light VUT"/>
              <a:ea typeface="Vafle Light VUT"/>
              <a:cs typeface="Vafle Light VUT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500" b="0" i="0" u="none" strike="noStrike" cap="none" spc="0">
                <a:solidFill>
                  <a:schemeClr val="tx1"/>
                </a:solidFill>
                <a:latin typeface="Vafle Light VUT"/>
                <a:ea typeface="Vafle Light VUT"/>
                <a:cs typeface="Vafle Light VUT"/>
              </a:rPr>
              <a:t>Rail</a:t>
            </a:r>
            <a:endParaRPr sz="1500" b="0" i="0" u="none" strike="noStrike" cap="none" spc="0">
              <a:solidFill>
                <a:schemeClr val="tx1"/>
              </a:solidFill>
              <a:latin typeface="Vafle Light VUT"/>
              <a:ea typeface="Vafle Light VUT"/>
              <a:cs typeface="Vafle Light VUT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500" b="0" i="0" u="none" strike="noStrike" cap="none" spc="0">
                <a:solidFill>
                  <a:schemeClr val="tx1"/>
                </a:solidFill>
                <a:latin typeface="Vafle Light VUT"/>
                <a:ea typeface="Vafle Light VUT"/>
                <a:cs typeface="Vafle Light VUT"/>
              </a:rPr>
              <a:t>Tram</a:t>
            </a:r>
            <a:endParaRPr sz="1500" b="0">
              <a:latin typeface="Vafle Light VUT"/>
              <a:cs typeface="Vafle Light VU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96429556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0" flipH="0" flipV="0">
            <a:off x="4022919" y="1600201"/>
            <a:ext cx="7353663" cy="5196588"/>
          </a:xfrm>
          <a:prstGeom prst="rect">
            <a:avLst/>
          </a:prstGeom>
        </p:spPr>
      </p:pic>
      <p:sp>
        <p:nvSpPr>
          <p:cNvPr id="1029594877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Vafle VUT"/>
                <a:cs typeface="Vafle VUT"/>
              </a:rPr>
              <a:t>Results</a:t>
            </a:r>
            <a:endParaRPr>
              <a:latin typeface="Vafle VUT"/>
              <a:cs typeface="Vafle VUT"/>
            </a:endParaRPr>
          </a:p>
        </p:txBody>
      </p:sp>
      <p:sp>
        <p:nvSpPr>
          <p:cNvPr id="808970154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799251" y="1600201"/>
            <a:ext cx="2252094" cy="4525960"/>
          </a:xfrm>
        </p:spPr>
        <p:txBody>
          <a:bodyPr/>
          <a:lstStyle/>
          <a:p>
            <a:pPr marL="0" indent="0">
              <a:buFont typeface="Arial"/>
              <a:buNone/>
              <a:defRPr/>
            </a:pPr>
            <a:r>
              <a:rPr lang="en-US" sz="3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Vafle Light VUT"/>
                <a:ea typeface="Vafle Light VUT"/>
                <a:cs typeface="Vafle Light VUT"/>
              </a:rPr>
              <a:t>Data preparation</a:t>
            </a:r>
            <a:br>
              <a:rPr lang="en-US" sz="3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Vafle Light VUT"/>
                <a:ea typeface="Vafle Light VUT"/>
                <a:cs typeface="Vafle Light VUT"/>
              </a:rPr>
            </a:br>
            <a:r>
              <a:rPr lang="en-US" sz="3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Vafle Light VUT"/>
                <a:ea typeface="Vafle Light VUT"/>
                <a:cs typeface="Vafle Light VUT"/>
              </a:rPr>
              <a:t>for transport model</a:t>
            </a:r>
            <a:endParaRPr/>
          </a:p>
          <a:p>
            <a:pPr marL="0" indent="0">
              <a:buFont typeface="Arial"/>
              <a:buNone/>
              <a:defRPr/>
            </a:pPr>
            <a:endParaRPr/>
          </a:p>
          <a:p>
            <a:pPr marL="0" indent="0">
              <a:buFont typeface="Arial"/>
              <a:buNone/>
              <a:defRPr/>
            </a:pPr>
            <a:r>
              <a:rPr b="1"/>
              <a:t>Facilities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1000" advClick="1">
        <p:wipe dir="r"/>
      </p:transition>
    </mc:Choice>
    <mc:Fallback>
      <p:transition spd="med" advClick="1">
        <p:wipe dir="r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21808459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Vafle VUT"/>
                <a:cs typeface="Vafle VUT"/>
              </a:rPr>
              <a:t>To-dos</a:t>
            </a:r>
            <a:endParaRPr>
              <a:latin typeface="Vafle VUT"/>
              <a:cs typeface="Vafle VUT"/>
            </a:endParaRPr>
          </a:p>
        </p:txBody>
      </p:sp>
      <p:sp>
        <p:nvSpPr>
          <p:cNvPr id="541246705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Vafle Light VUT"/>
                <a:cs typeface="Vafle Light VUT"/>
              </a:rPr>
              <a:t>Run model with processed data</a:t>
            </a:r>
            <a:endParaRPr>
              <a:latin typeface="Vafle Light VUT"/>
              <a:cs typeface="Vafle Light VUT"/>
            </a:endParaRPr>
          </a:p>
          <a:p>
            <a:pPr>
              <a:defRPr/>
            </a:pPr>
            <a:r>
              <a:rPr>
                <a:latin typeface="Vafle Light VUT"/>
                <a:cs typeface="Vafle Light VUT"/>
              </a:rPr>
              <a:t>Run models with routes innovation</a:t>
            </a:r>
            <a:endParaRPr>
              <a:latin typeface="Vafle Light VUT"/>
              <a:cs typeface="Vafle Light VUT"/>
            </a:endParaRPr>
          </a:p>
          <a:p>
            <a:pPr>
              <a:defRPr/>
            </a:pPr>
            <a:r>
              <a:rPr>
                <a:latin typeface="Vafle Light VUT"/>
                <a:cs typeface="Vafle Light VUT"/>
              </a:rPr>
              <a:t>Analyze outcome by comparing different runs</a:t>
            </a:r>
            <a:endParaRPr>
              <a:latin typeface="Vafle Light VUT"/>
              <a:cs typeface="Vafle Light VUT"/>
            </a:endParaRPr>
          </a:p>
          <a:p>
            <a:pPr>
              <a:defRPr/>
            </a:pPr>
            <a:r>
              <a:rPr>
                <a:latin typeface="Vafle Light VUT"/>
                <a:cs typeface="Vafle Light VUT"/>
              </a:rPr>
              <a:t>Convert timetables into original format to perform initial analysis</a:t>
            </a:r>
            <a:endParaRPr>
              <a:latin typeface="Vafle Light VUT"/>
              <a:cs typeface="Vafle Light VUT"/>
            </a:endParaRPr>
          </a:p>
          <a:p>
            <a:pPr>
              <a:defRPr/>
            </a:pPr>
            <a:endParaRPr>
              <a:latin typeface="Vafle Light VUT"/>
              <a:cs typeface="Vafle Light VUT"/>
            </a:endParaRPr>
          </a:p>
        </p:txBody>
      </p:sp>
      <p:pic>
        <p:nvPicPr>
          <p:cNvPr id="1926375966" name=""/>
          <p:cNvPicPr>
            <a:picLocks noChangeAspect="1"/>
          </p:cNvPicPr>
          <p:nvPr/>
        </p:nvPicPr>
        <p:blipFill>
          <a:blip r:embed="rId3"/>
          <a:srcRect l="741" t="1345" r="1457" b="40800"/>
          <a:stretch/>
        </p:blipFill>
        <p:spPr bwMode="auto">
          <a:xfrm rot="0" flipH="0" flipV="0">
            <a:off x="3214687" y="4131468"/>
            <a:ext cx="6121031" cy="25598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21097869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Vafle VUT"/>
                <a:cs typeface="Vafle VUT"/>
              </a:rPr>
              <a:t>Results example</a:t>
            </a:r>
            <a:endParaRPr>
              <a:latin typeface="Vafle VUT"/>
              <a:cs typeface="Vafle VUT"/>
            </a:endParaRPr>
          </a:p>
        </p:txBody>
      </p:sp>
      <p:sp>
        <p:nvSpPr>
          <p:cNvPr id="2010451737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799252" y="5032712"/>
            <a:ext cx="10577332" cy="1093452"/>
          </a:xfrm>
        </p:spPr>
        <p:txBody>
          <a:bodyPr/>
          <a:lstStyle/>
          <a:p>
            <a:pPr>
              <a:defRPr/>
            </a:pPr>
            <a:endParaRPr>
              <a:latin typeface="Vafle Light VUT"/>
              <a:cs typeface="Vafle Light VUT"/>
            </a:endParaRPr>
          </a:p>
        </p:txBody>
      </p:sp>
      <p:pic>
        <p:nvPicPr>
          <p:cNvPr id="2144437330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37908" y="2099023"/>
            <a:ext cx="6050010" cy="3480414"/>
          </a:xfrm>
          <a:prstGeom prst="rect">
            <a:avLst/>
          </a:prstGeom>
        </p:spPr>
      </p:pic>
      <p:pic>
        <p:nvPicPr>
          <p:cNvPr id="1325840059" name=""/>
          <p:cNvPicPr>
            <a:picLocks noChangeAspect="1"/>
          </p:cNvPicPr>
          <p:nvPr/>
        </p:nvPicPr>
        <p:blipFill>
          <a:blip r:embed="rId4"/>
          <a:srcRect l="3902" t="0" r="0" b="0"/>
          <a:stretch/>
        </p:blipFill>
        <p:spPr bwMode="auto">
          <a:xfrm flipH="0" flipV="0">
            <a:off x="6087919" y="2099023"/>
            <a:ext cx="6005042" cy="3590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05013608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Vafle VUT"/>
                <a:cs typeface="Vafle VUT"/>
              </a:rPr>
              <a:t>Results example</a:t>
            </a:r>
            <a:endParaRPr>
              <a:latin typeface="Vafle VUT"/>
              <a:cs typeface="Vafle VUT"/>
            </a:endParaRPr>
          </a:p>
        </p:txBody>
      </p:sp>
      <p:pic>
        <p:nvPicPr>
          <p:cNvPr id="1505572438" name=""/>
          <p:cNvPicPr>
            <a:picLocks noChangeAspect="1"/>
          </p:cNvPicPr>
          <p:nvPr/>
        </p:nvPicPr>
        <p:blipFill>
          <a:blip r:embed="rId3"/>
          <a:srcRect l="0" t="0" r="0" b="5670"/>
          <a:stretch/>
        </p:blipFill>
        <p:spPr bwMode="auto">
          <a:xfrm flipH="0" flipV="0">
            <a:off x="4784749" y="1275291"/>
            <a:ext cx="7207249" cy="3399285"/>
          </a:xfrm>
          <a:prstGeom prst="rect">
            <a:avLst/>
          </a:prstGeom>
        </p:spPr>
      </p:pic>
      <p:pic>
        <p:nvPicPr>
          <p:cNvPr id="763665006" name=""/>
          <p:cNvPicPr>
            <a:picLocks noChangeAspect="1"/>
          </p:cNvPicPr>
          <p:nvPr/>
        </p:nvPicPr>
        <p:blipFill>
          <a:blip r:embed="rId4"/>
          <a:srcRect l="0" t="32551" r="0" b="0"/>
          <a:stretch/>
        </p:blipFill>
        <p:spPr bwMode="auto">
          <a:xfrm flipH="0" flipV="0">
            <a:off x="169333" y="1502833"/>
            <a:ext cx="4348135" cy="4628091"/>
          </a:xfrm>
          <a:prstGeom prst="rect">
            <a:avLst/>
          </a:prstGeom>
        </p:spPr>
      </p:pic>
      <p:pic>
        <p:nvPicPr>
          <p:cNvPr id="560038891" name=""/>
          <p:cNvPicPr>
            <a:picLocks noChangeAspect="1"/>
          </p:cNvPicPr>
          <p:nvPr/>
        </p:nvPicPr>
        <p:blipFill>
          <a:blip r:embed="rId5"/>
          <a:srcRect l="13113" t="24417" r="8129" b="22370"/>
          <a:stretch/>
        </p:blipFill>
        <p:spPr bwMode="auto">
          <a:xfrm flipH="0" flipV="0">
            <a:off x="5583467" y="4674575"/>
            <a:ext cx="6005072" cy="20286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1000" advClick="1">
        <p:wipe dir="u"/>
      </p:transition>
    </mc:Choice>
    <mc:Fallback>
      <p:transition spd="med" advClick="1">
        <p:wipe dir="u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50848382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3559208" y="4259520"/>
            <a:ext cx="4447436" cy="2273316"/>
          </a:xfrm>
          <a:prstGeom prst="rect">
            <a:avLst/>
          </a:prstGeom>
        </p:spPr>
      </p:pic>
      <p:sp>
        <p:nvSpPr>
          <p:cNvPr id="350514220" name="Title 1"/>
          <p:cNvSpPr>
            <a:spLocks noGrp="1"/>
          </p:cNvSpPr>
          <p:nvPr>
            <p:ph type="ctrTitle"/>
          </p:nvPr>
        </p:nvSpPr>
        <p:spPr bwMode="auto">
          <a:xfrm flipH="0" flipV="0">
            <a:off x="359228" y="4259520"/>
            <a:ext cx="3532526" cy="2422388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/>
          <a:p>
            <a:pPr algn="l">
              <a:defRPr/>
            </a:pPr>
            <a:r>
              <a:rPr lang="en-US" sz="2800" b="0">
                <a:latin typeface="Vafle Light VUT"/>
                <a:ea typeface="Vafle Light VUT"/>
                <a:cs typeface="Vafle Light VUT"/>
              </a:rPr>
              <a:t>Public transport networks analysis and optimization</a:t>
            </a:r>
            <a:endParaRPr b="0">
              <a:latin typeface="Vafle Light VUT"/>
              <a:cs typeface="Vafle Light VUT"/>
            </a:endParaRPr>
          </a:p>
        </p:txBody>
      </p:sp>
      <p:sp>
        <p:nvSpPr>
          <p:cNvPr id="729720095" name="Subtitle 2"/>
          <p:cNvSpPr>
            <a:spLocks noGrp="1"/>
          </p:cNvSpPr>
          <p:nvPr>
            <p:ph type="subTitle" idx="1"/>
          </p:nvPr>
        </p:nvSpPr>
        <p:spPr bwMode="auto">
          <a:xfrm flipH="0" flipV="0">
            <a:off x="8686467" y="2143341"/>
            <a:ext cx="3366756" cy="4660716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/>
          <a:p>
            <a:pPr marL="0" indent="0">
              <a:buFont typeface="Arial"/>
              <a:buNone/>
              <a:defRPr/>
            </a:pPr>
            <a:r>
              <a:rPr lang="en-US" sz="4400">
                <a:latin typeface="Vafle VUT"/>
                <a:ea typeface="Vafle VUT"/>
                <a:cs typeface="Vafle VUT"/>
              </a:rPr>
              <a:t>Dmitrii Grishchuk</a:t>
            </a:r>
            <a:endParaRPr sz="2800">
              <a:latin typeface="Vafle VUT"/>
              <a:cs typeface="Vafle VUT"/>
            </a:endParaRPr>
          </a:p>
          <a:p>
            <a:pPr marL="0" indent="0">
              <a:buFont typeface="Arial"/>
              <a:buNone/>
              <a:defRPr/>
            </a:pPr>
            <a:endParaRPr sz="2200" b="0">
              <a:latin typeface="Vafle VUT"/>
              <a:cs typeface="Vafle VUT"/>
            </a:endParaRPr>
          </a:p>
          <a:p>
            <a:pPr marL="0" indent="0">
              <a:buFont typeface="Arial"/>
              <a:buNone/>
              <a:defRPr/>
            </a:pPr>
            <a:r>
              <a:rPr lang="en-US" sz="2400" b="0">
                <a:latin typeface="Vafle Light VUT"/>
                <a:ea typeface="Vafle Light VUT"/>
                <a:cs typeface="Vafle Light VUT"/>
              </a:rPr>
              <a:t>     Brno University of Technology</a:t>
            </a:r>
            <a:endParaRPr sz="2400" b="0">
              <a:latin typeface="Vafle Light VUT"/>
              <a:cs typeface="Vafle Light VUT"/>
            </a:endParaRPr>
          </a:p>
          <a:p>
            <a:pPr marL="0" indent="0">
              <a:buFont typeface="Arial"/>
              <a:buNone/>
              <a:defRPr/>
            </a:pPr>
            <a:r>
              <a:rPr lang="en-US" sz="2400" b="0" i="0">
                <a:latin typeface="Vafle Light VUT"/>
                <a:ea typeface="Vafle Light VUT"/>
                <a:cs typeface="Vafle Light VUT"/>
              </a:rPr>
              <a:t>     </a:t>
            </a:r>
            <a:r>
              <a:rPr lang="en-US" sz="2400" b="0" i="0">
                <a:latin typeface="Vafle Light VUT"/>
                <a:ea typeface="Vafle Light VUT"/>
                <a:cs typeface="Vafle Light VUT"/>
              </a:rPr>
              <a:t>Brno City Chief Architect’s Office</a:t>
            </a:r>
            <a:endParaRPr sz="2400" b="0" i="0">
              <a:latin typeface="Vafle Light VUT"/>
              <a:cs typeface="Vafle Light VUT"/>
            </a:endParaRPr>
          </a:p>
          <a:p>
            <a:pPr marL="0" indent="0">
              <a:buFont typeface="Arial"/>
              <a:buNone/>
              <a:defRPr/>
            </a:pPr>
            <a:r>
              <a:rPr lang="en-US" sz="2400" b="0" i="0">
                <a:latin typeface="Vafle Light VUT"/>
                <a:ea typeface="Vafle Light VUT"/>
                <a:cs typeface="Vafle Light VUT"/>
              </a:rPr>
              <a:t>     222298@vutbr.cz</a:t>
            </a:r>
            <a:endParaRPr sz="2200" b="0" i="0">
              <a:latin typeface="Vafle VUT"/>
              <a:cs typeface="Vafle VUT"/>
            </a:endParaRPr>
          </a:p>
        </p:txBody>
      </p:sp>
      <p:pic>
        <p:nvPicPr>
          <p:cNvPr id="1675621054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359228" y="1163893"/>
            <a:ext cx="6399959" cy="1330978"/>
          </a:xfrm>
          <a:prstGeom prst="rect">
            <a:avLst/>
          </a:prstGeom>
        </p:spPr>
      </p:pic>
      <p:pic>
        <p:nvPicPr>
          <p:cNvPr id="746658849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8789495" y="5213667"/>
            <a:ext cx="253674" cy="237056"/>
          </a:xfrm>
          <a:prstGeom prst="rect">
            <a:avLst/>
          </a:prstGeom>
        </p:spPr>
      </p:pic>
      <p:pic>
        <p:nvPicPr>
          <p:cNvPr id="1618256270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8760157" y="4448634"/>
            <a:ext cx="312349" cy="312349"/>
          </a:xfrm>
          <a:prstGeom prst="rect">
            <a:avLst/>
          </a:prstGeom>
        </p:spPr>
      </p:pic>
      <p:pic>
        <p:nvPicPr>
          <p:cNvPr id="1540682327" name="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flipH="0" flipV="0">
            <a:off x="8780787" y="5945578"/>
            <a:ext cx="262382" cy="197294"/>
          </a:xfrm>
          <a:prstGeom prst="rect">
            <a:avLst/>
          </a:prstGeom>
        </p:spPr>
      </p:pic>
      <p:sp>
        <p:nvSpPr>
          <p:cNvPr id="256570510" name="Title 1"/>
          <p:cNvSpPr>
            <a:spLocks noGrp="1"/>
          </p:cNvSpPr>
          <p:nvPr/>
        </p:nvSpPr>
        <p:spPr bwMode="auto">
          <a:xfrm flipH="0" flipV="0">
            <a:off x="359228" y="2707788"/>
            <a:ext cx="7707313" cy="1487263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>
            <a:lvl1pPr algn="r" defTabSz="914400">
              <a:spcBef>
                <a:spcPts val="0"/>
              </a:spcBef>
              <a:buNone/>
              <a:defRPr sz="4400" b="1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Arial"/>
              </a:defRPr>
            </a:lvl1pPr>
          </a:lstStyle>
          <a:p>
            <a:pPr algn="r">
              <a:defRPr/>
            </a:pPr>
            <a:r>
              <a:rPr lang="en-US" sz="4000" b="1">
                <a:latin typeface="Vafle Light VUT"/>
                <a:ea typeface="Vafle Light VUT"/>
                <a:cs typeface="Vafle Light VUT"/>
              </a:rPr>
              <a:t>Thank you for listening!</a:t>
            </a:r>
            <a:endParaRPr sz="4000" b="1">
              <a:latin typeface="Vafle Light VUT"/>
              <a:cs typeface="Vafle Light VU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17954978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Vafle VUT"/>
                <a:cs typeface="Vafle VUT"/>
              </a:rPr>
              <a:t>PS</a:t>
            </a:r>
            <a:endParaRPr>
              <a:latin typeface="Vafle VUT"/>
              <a:cs typeface="Vafle VUT"/>
            </a:endParaRPr>
          </a:p>
        </p:txBody>
      </p:sp>
      <p:sp>
        <p:nvSpPr>
          <p:cNvPr id="1426244831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799252" y="1600202"/>
            <a:ext cx="10962448" cy="4525961"/>
          </a:xfrm>
        </p:spPr>
        <p:txBody>
          <a:bodyPr/>
          <a:lstStyle/>
          <a:p>
            <a:pPr marL="0" indent="0" algn="l">
              <a:buFont typeface="Arial"/>
              <a:buNone/>
              <a:defRPr/>
            </a:pPr>
            <a:r>
              <a:rPr sz="3600">
                <a:latin typeface="Vafle Light VUT"/>
                <a:cs typeface="Vafle Light VUT"/>
              </a:rPr>
              <a:t>Use, support and contribute to</a:t>
            </a:r>
            <a:br>
              <a:rPr sz="3600">
                <a:latin typeface="Vafle Light VUT"/>
                <a:cs typeface="Vafle Light VUT"/>
              </a:rPr>
            </a:br>
            <a:r>
              <a:rPr sz="3600" b="1" i="0" spc="0">
                <a:latin typeface="Vafle Light VUT"/>
                <a:cs typeface="Vafle Light VUT"/>
              </a:rPr>
              <a:t>F</a:t>
            </a:r>
            <a:r>
              <a:rPr sz="3600" spc="0">
                <a:latin typeface="Vafle Light VUT"/>
                <a:cs typeface="Vafle Light VUT"/>
              </a:rPr>
              <a:t>ree and </a:t>
            </a:r>
            <a:r>
              <a:rPr sz="3600" b="1" i="0" spc="0">
                <a:latin typeface="Vafle Light VUT"/>
                <a:cs typeface="Vafle Light VUT"/>
              </a:rPr>
              <a:t>O</a:t>
            </a:r>
            <a:r>
              <a:rPr sz="3600" spc="0">
                <a:latin typeface="Vafle Light VUT"/>
                <a:cs typeface="Vafle Light VUT"/>
              </a:rPr>
              <a:t>pen-</a:t>
            </a:r>
            <a:r>
              <a:rPr sz="3600" b="1" i="0" spc="0">
                <a:latin typeface="Vafle Light VUT"/>
                <a:cs typeface="Vafle Light VUT"/>
              </a:rPr>
              <a:t>S</a:t>
            </a:r>
            <a:r>
              <a:rPr sz="3600" spc="0">
                <a:latin typeface="Vafle Light VUT"/>
                <a:cs typeface="Vafle Light VUT"/>
              </a:rPr>
              <a:t>ource </a:t>
            </a:r>
            <a:r>
              <a:rPr sz="3600" b="1" i="0" spc="0">
                <a:latin typeface="Vafle Light VUT"/>
                <a:cs typeface="Vafle Light VUT"/>
              </a:rPr>
              <a:t>S</a:t>
            </a:r>
            <a:r>
              <a:rPr sz="3600" spc="0">
                <a:latin typeface="Vafle Light VUT"/>
                <a:cs typeface="Vafle Light VUT"/>
              </a:rPr>
              <a:t>oftware!</a:t>
            </a:r>
            <a:endParaRPr sz="3600" spc="0">
              <a:latin typeface="Vafle Light VUT"/>
              <a:cs typeface="Vafle Light VUT"/>
            </a:endParaRPr>
          </a:p>
          <a:p>
            <a:pPr marL="0" indent="0" algn="l">
              <a:buFont typeface="Arial"/>
              <a:buNone/>
              <a:defRPr/>
            </a:pPr>
            <a:endParaRPr sz="3600" spc="0">
              <a:latin typeface="Vafle Light VUT"/>
              <a:cs typeface="Vafle Light VUT"/>
            </a:endParaRPr>
          </a:p>
          <a:p>
            <a:pPr marL="0" indent="0">
              <a:buFont typeface="Arial"/>
              <a:buNone/>
              <a:defRPr/>
            </a:pPr>
            <a:endParaRPr sz="3600">
              <a:latin typeface="Vafle Light VUT"/>
              <a:cs typeface="Vafle Light VUT"/>
            </a:endParaRPr>
          </a:p>
          <a:p>
            <a:pPr marL="0" indent="0">
              <a:buFont typeface="Arial"/>
              <a:buNone/>
              <a:defRPr/>
            </a:pPr>
            <a:endParaRPr sz="3600">
              <a:latin typeface="Vafle Light VUT"/>
              <a:cs typeface="Vafle Light VUT"/>
            </a:endParaRPr>
          </a:p>
          <a:p>
            <a:pPr marL="0" indent="0">
              <a:buFont typeface="Arial"/>
              <a:buNone/>
              <a:defRPr/>
            </a:pPr>
            <a:endParaRPr sz="3600">
              <a:latin typeface="Vafle Light VUT"/>
              <a:cs typeface="Vafle Light VUT"/>
            </a:endParaRPr>
          </a:p>
          <a:p>
            <a:pPr marL="0" indent="0">
              <a:buFont typeface="Arial"/>
              <a:buNone/>
              <a:defRPr/>
            </a:pPr>
            <a:r>
              <a:rPr sz="3600">
                <a:latin typeface="Vafle Light VUT"/>
                <a:cs typeface="Vafle Light VUT"/>
              </a:rPr>
              <a:t>This presentation was made entirely with </a:t>
            </a:r>
            <a:r>
              <a:rPr sz="3600" b="1" i="1">
                <a:latin typeface="Vafle Light VUT"/>
                <a:cs typeface="Vafle Light VUT"/>
              </a:rPr>
              <a:t>FOSS</a:t>
            </a:r>
            <a:endParaRPr sz="3600">
              <a:latin typeface="Vafle Light VUT"/>
              <a:cs typeface="Vafle Light VUT"/>
            </a:endParaRPr>
          </a:p>
        </p:txBody>
      </p:sp>
      <p:pic>
        <p:nvPicPr>
          <p:cNvPr id="1249852920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9619171" y="2512978"/>
            <a:ext cx="2142530" cy="2142530"/>
          </a:xfrm>
          <a:prstGeom prst="rect">
            <a:avLst/>
          </a:prstGeom>
        </p:spPr>
      </p:pic>
      <p:pic>
        <p:nvPicPr>
          <p:cNvPr id="2038118672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9619171" y="2416456"/>
            <a:ext cx="580957" cy="5809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>
            <a:alpha val="96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2655370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Vafle VUT"/>
                <a:ea typeface="Vafle VUT"/>
                <a:cs typeface="Vafle VUT"/>
              </a:rPr>
              <a:t>Motivation</a:t>
            </a:r>
            <a:endParaRPr>
              <a:latin typeface="Vafle VUT"/>
              <a:cs typeface="Vafle VUT"/>
            </a:endParaRPr>
          </a:p>
        </p:txBody>
      </p:sp>
      <p:sp>
        <p:nvSpPr>
          <p:cNvPr id="1961518477" name="Объект 2"/>
          <p:cNvSpPr>
            <a:spLocks noGrp="1"/>
          </p:cNvSpPr>
          <p:nvPr>
            <p:ph idx="1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95000" lnSpcReduction="1000"/>
          </a:bodyPr>
          <a:lstStyle/>
          <a:p>
            <a:pPr>
              <a:defRPr/>
            </a:pPr>
            <a:r>
              <a:rPr>
                <a:latin typeface="Vafle Light VUT"/>
                <a:ea typeface="Vafle Light VUT"/>
                <a:cs typeface="Vafle Light VUT"/>
              </a:rPr>
              <a:t>Public transport is </a:t>
            </a:r>
            <a:r>
              <a:rPr i="1">
                <a:latin typeface="Vafle Light VUT"/>
                <a:ea typeface="Vafle Light VUT"/>
                <a:cs typeface="Vafle Light VUT"/>
              </a:rPr>
              <a:t>expensive </a:t>
            </a:r>
            <a:r>
              <a:rPr i="0">
                <a:latin typeface="Vafle Light VUT"/>
                <a:ea typeface="Vafle Light VUT"/>
                <a:cs typeface="Vafle Light VUT"/>
              </a:rPr>
              <a:t>to run</a:t>
            </a:r>
            <a:endParaRPr i="0">
              <a:latin typeface="Vafle Light VUT"/>
              <a:ea typeface="Vafle Light VUT"/>
              <a:cs typeface="Vafle Light VUT"/>
            </a:endParaRPr>
          </a:p>
          <a:p>
            <a:pPr>
              <a:defRPr/>
            </a:pPr>
            <a:r>
              <a:rPr i="0">
                <a:latin typeface="Vafle Light VUT"/>
                <a:ea typeface="Vafle Light VUT"/>
                <a:cs typeface="Vafle Light VUT"/>
              </a:rPr>
              <a:t>Public transport is necessary for sustainable development</a:t>
            </a:r>
            <a:endParaRPr i="0">
              <a:latin typeface="Vafle Light VUT"/>
              <a:cs typeface="Vafle Light VUT"/>
            </a:endParaRPr>
          </a:p>
          <a:p>
            <a:pPr>
              <a:defRPr/>
            </a:pPr>
            <a:r>
              <a:rPr>
                <a:latin typeface="Vafle Light VUT"/>
                <a:ea typeface="Vafle Light VUT"/>
                <a:cs typeface="Vafle Light VUT"/>
              </a:rPr>
              <a:t>Lack of easily reproducible and comprehensive</a:t>
            </a:r>
            <a:br>
              <a:rPr>
                <a:latin typeface="Vafle Light VUT"/>
                <a:ea typeface="Vafle Light VUT"/>
                <a:cs typeface="Vafle Light VUT"/>
              </a:rPr>
            </a:br>
            <a:r>
              <a:rPr>
                <a:latin typeface="Vafle Light VUT"/>
                <a:ea typeface="Vafle Light VUT"/>
                <a:cs typeface="Vafle Light VUT"/>
              </a:rPr>
              <a:t>public transport evaluation methodology</a:t>
            </a:r>
            <a:endParaRPr>
              <a:latin typeface="Vafle Light VUT"/>
              <a:ea typeface="Vafle Light VUT"/>
              <a:cs typeface="Vafle Light VUT"/>
            </a:endParaRPr>
          </a:p>
          <a:p>
            <a:pPr>
              <a:defRPr/>
            </a:pPr>
            <a:r>
              <a:rPr>
                <a:latin typeface="Vafle Light VUT"/>
                <a:ea typeface="Vafle Light VUT"/>
                <a:cs typeface="Vafle Light VUT"/>
              </a:rPr>
              <a:t>Previous experience with transport modeling</a:t>
            </a:r>
            <a:endParaRPr>
              <a:latin typeface="Vafle Light VUT"/>
              <a:ea typeface="Vafle Light VUT"/>
              <a:cs typeface="Vafle Light VUT"/>
            </a:endParaRPr>
          </a:p>
          <a:p>
            <a:pPr lvl="1">
              <a:defRPr/>
            </a:pPr>
            <a:r>
              <a:rPr lang="en-US" sz="28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Vafle Light VUT"/>
                <a:ea typeface="Vafle Light VUT"/>
                <a:cs typeface="Vafle Light VUT"/>
              </a:rPr>
              <a:t>Data is inaccessible and/or hard to convert</a:t>
            </a:r>
            <a:endParaRPr sz="2800" b="0" i="0" u="none" strike="noStrike" cap="none" spc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lvl="1">
              <a:defRPr/>
            </a:pPr>
            <a:r>
              <a:rPr lang="en-US" sz="28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Vafle Light VUT"/>
                <a:ea typeface="Vafle Light VUT"/>
                <a:cs typeface="Vafle Light VUT"/>
              </a:rPr>
              <a:t>Used software is not free and open-source</a:t>
            </a:r>
            <a:endParaRPr sz="2800">
              <a:latin typeface="Vafle Light VUT"/>
              <a:ea typeface="Vafle Light VUT"/>
              <a:cs typeface="Vafle Light VUT"/>
            </a:endParaRPr>
          </a:p>
          <a:p>
            <a:pPr lvl="1">
              <a:defRPr/>
            </a:pPr>
            <a:r>
              <a:rPr sz="2800">
                <a:latin typeface="Vafle Light VUT"/>
                <a:ea typeface="Vafle Light VUT"/>
                <a:cs typeface="Vafle Light VUT"/>
              </a:rPr>
              <a:t>Existing proprietary models are </a:t>
            </a:r>
            <a:r>
              <a:rPr sz="2800" i="1">
                <a:latin typeface="Vafle Light VUT"/>
                <a:ea typeface="Vafle Light VUT"/>
                <a:cs typeface="Vafle Light VUT"/>
              </a:rPr>
              <a:t>black boxes</a:t>
            </a:r>
            <a:endParaRPr>
              <a:latin typeface="Vafle Light VUT"/>
              <a:ea typeface="Vafle Light VUT"/>
              <a:cs typeface="Vafle Light VUT"/>
            </a:endParaRPr>
          </a:p>
          <a:p>
            <a:pPr marL="457200" lvl="1" indent="0">
              <a:buFont typeface="Arial"/>
              <a:buNone/>
              <a:defRPr/>
            </a:pPr>
            <a:endParaRPr>
              <a:latin typeface="Vafle Light VUT"/>
              <a:cs typeface="Vafle Light VUT"/>
            </a:endParaRPr>
          </a:p>
        </p:txBody>
      </p:sp>
      <p:graphicFrame>
        <p:nvGraphicFramePr>
          <p:cNvPr id="2100224796" name=""/>
          <p:cNvGraphicFramePr>
            <a:graphicFrameLocks xmlns:a="http://schemas.openxmlformats.org/drawingml/2006/main"/>
          </p:cNvGraphicFramePr>
          <p:nvPr/>
        </p:nvGraphicFramePr>
        <p:xfrm>
          <a:off x="7613242" y="3477371"/>
          <a:ext cx="5472000" cy="3203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224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" dur="500"/>
                                        <p:tgtEl>
                                          <p:spTgt spid="2100224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93244056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Vafle VUT"/>
                <a:ea typeface="Vafle VUT"/>
                <a:cs typeface="Vafle VUT"/>
              </a:rPr>
              <a:t>Methodology overview</a:t>
            </a:r>
            <a:endParaRPr>
              <a:latin typeface="Vafle VUT"/>
              <a:cs typeface="Vafle VUT"/>
            </a:endParaRPr>
          </a:p>
        </p:txBody>
      </p:sp>
      <p:sp>
        <p:nvSpPr>
          <p:cNvPr id="1683963022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438080" indent="-438080">
              <a:buFont typeface="Arial"/>
              <a:buAutoNum type="arabicPeriod"/>
              <a:defRPr/>
            </a:pPr>
            <a:r>
              <a:rPr>
                <a:latin typeface="Vafle Light VUT"/>
                <a:ea typeface="Vafle Light VUT"/>
                <a:cs typeface="Vafle Light VUT"/>
              </a:rPr>
              <a:t>Initial exploratory factor analysis based on 5 criteria:</a:t>
            </a:r>
            <a:endParaRPr>
              <a:latin typeface="Vafle Light VUT"/>
              <a:ea typeface="Vafle Light VUT"/>
              <a:cs typeface="Vafle Light VUT"/>
            </a:endParaRPr>
          </a:p>
          <a:p>
            <a:pPr lvl="1">
              <a:defRPr/>
            </a:pPr>
            <a:r>
              <a:rPr>
                <a:latin typeface="Vafle Light VUT"/>
                <a:ea typeface="Vafle Light VUT"/>
                <a:cs typeface="Vafle Light VUT"/>
              </a:rPr>
              <a:t>coverage of inhabitants by stops access area </a:t>
            </a:r>
            <a:r>
              <a:rPr sz="2400" i="1">
                <a:latin typeface="Vafle Light VUT"/>
                <a:ea typeface="Vafle Light VUT"/>
                <a:cs typeface="Vafle Light VUT"/>
              </a:rPr>
              <a:t>(300 m)</a:t>
            </a:r>
            <a:endParaRPr sz="2400" i="1">
              <a:latin typeface="Vafle Light VUT"/>
              <a:ea typeface="Vafle Light VUT"/>
              <a:cs typeface="Vafle Light VUT"/>
            </a:endParaRPr>
          </a:p>
        </p:txBody>
      </p:sp>
      <p:pic>
        <p:nvPicPr>
          <p:cNvPr id="494808815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0" flipH="0" flipV="0">
            <a:off x="7596858" y="2965044"/>
            <a:ext cx="4120381" cy="34938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9981427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Vafle VUT"/>
                <a:ea typeface="Vafle VUT"/>
                <a:cs typeface="Vafle VUT"/>
              </a:rPr>
              <a:t>Methodology overview</a:t>
            </a:r>
            <a:endParaRPr>
              <a:latin typeface="Vafle VUT"/>
              <a:cs typeface="Vafle VUT"/>
            </a:endParaRPr>
          </a:p>
        </p:txBody>
      </p:sp>
      <p:sp>
        <p:nvSpPr>
          <p:cNvPr id="2019448589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438079" indent="-438079">
              <a:buFont typeface="Arial"/>
              <a:buAutoNum type="arabicPeriod"/>
              <a:defRPr/>
            </a:pPr>
            <a:r>
              <a:rPr>
                <a:latin typeface="Vafle Light VUT"/>
                <a:ea typeface="Vafle Light VUT"/>
                <a:cs typeface="Vafle Light VUT"/>
              </a:rPr>
              <a:t>Initial exploratory factor analysis based on 5 criteria:</a:t>
            </a:r>
            <a:endParaRPr>
              <a:latin typeface="Vafle Light VUT"/>
              <a:ea typeface="Vafle Light VUT"/>
              <a:cs typeface="Vafle Light VUT"/>
            </a:endParaRPr>
          </a:p>
          <a:p>
            <a:pPr lvl="1">
              <a:defRPr/>
            </a:pPr>
            <a:r>
              <a:rPr>
                <a:latin typeface="Vafle Light VUT"/>
                <a:ea typeface="Vafle Light VUT"/>
                <a:cs typeface="Vafle Light VUT"/>
              </a:rPr>
              <a:t>coverage of inhabitants by stops access area </a:t>
            </a:r>
            <a:r>
              <a:rPr sz="2400" i="1">
                <a:latin typeface="Vafle Light VUT"/>
                <a:ea typeface="Vafle Light VUT"/>
                <a:cs typeface="Vafle Light VUT"/>
              </a:rPr>
              <a:t>(300 m)</a:t>
            </a:r>
            <a:endParaRPr sz="2400" i="1">
              <a:latin typeface="Vafle Light VUT"/>
              <a:ea typeface="Vafle Light VUT"/>
              <a:cs typeface="Vafle Light VUT"/>
            </a:endParaRPr>
          </a:p>
          <a:p>
            <a:pPr lvl="1">
              <a:defRPr/>
            </a:pPr>
            <a:r>
              <a:rPr>
                <a:latin typeface="Vafle Light VUT"/>
                <a:ea typeface="Vafle Light VUT"/>
                <a:cs typeface="Vafle Light VUT"/>
              </a:rPr>
              <a:t>service frequency </a:t>
            </a:r>
            <a:r>
              <a:rPr sz="2400" i="1">
                <a:latin typeface="Vafle Light VUT"/>
                <a:ea typeface="Vafle Light VUT"/>
                <a:cs typeface="Vafle Light VUT"/>
              </a:rPr>
              <a:t>(departures count)</a:t>
            </a:r>
            <a:endParaRPr i="1">
              <a:latin typeface="Vafle Light VUT"/>
              <a:ea typeface="Vafle Light VUT"/>
              <a:cs typeface="Vafle Light VUT"/>
            </a:endParaRPr>
          </a:p>
          <a:p>
            <a:pPr lvl="1">
              <a:defRPr/>
            </a:pPr>
            <a:r>
              <a:rPr>
                <a:latin typeface="Vafle Light VUT"/>
                <a:ea typeface="Vafle Light VUT"/>
                <a:cs typeface="Vafle Light VUT"/>
              </a:rPr>
              <a:t>service diversity </a:t>
            </a:r>
            <a:r>
              <a:rPr sz="2400" i="1">
                <a:latin typeface="Vafle Light VUT"/>
                <a:ea typeface="Vafle Light VUT"/>
                <a:cs typeface="Vafle Light VUT"/>
              </a:rPr>
              <a:t>(routes count)</a:t>
            </a:r>
            <a:endParaRPr>
              <a:latin typeface="Vafle Light VUT"/>
              <a:ea typeface="Vafle Light VUT"/>
              <a:cs typeface="Vafle Light VUT"/>
            </a:endParaRPr>
          </a:p>
          <a:p>
            <a:pPr lvl="1">
              <a:defRPr/>
            </a:pPr>
            <a:r>
              <a:rPr>
                <a:latin typeface="Vafle Light VUT"/>
                <a:ea typeface="Vafle Light VUT"/>
                <a:cs typeface="Vafle Light VUT"/>
              </a:rPr>
              <a:t>accessibility within spatial unit</a:t>
            </a:r>
            <a:br>
              <a:rPr>
                <a:latin typeface="Vafle Light VUT"/>
                <a:ea typeface="Vafle Light VUT"/>
                <a:cs typeface="Vafle Light VUT"/>
              </a:rPr>
            </a:br>
            <a:r>
              <a:rPr sz="2200" i="1">
                <a:latin typeface="Vafle Light VUT"/>
                <a:ea typeface="Vafle Light VUT"/>
                <a:cs typeface="Vafle Light VUT"/>
              </a:rPr>
              <a:t>(stops count)</a:t>
            </a:r>
            <a:endParaRPr sz="2200" i="1">
              <a:latin typeface="Vafle Light VUT"/>
              <a:ea typeface="Vafle Light VUT"/>
              <a:cs typeface="Vafle Light VUT"/>
            </a:endParaRPr>
          </a:p>
          <a:p>
            <a:pPr lvl="1">
              <a:defRPr/>
            </a:pPr>
            <a:r>
              <a:rPr>
                <a:latin typeface="Vafle Light VUT"/>
                <a:ea typeface="Vafle Light VUT"/>
                <a:cs typeface="Vafle Light VUT"/>
              </a:rPr>
              <a:t>accessibility across spatial units</a:t>
            </a:r>
            <a:br>
              <a:rPr>
                <a:latin typeface="Vafle Light VUT"/>
                <a:ea typeface="Vafle Light VUT"/>
                <a:cs typeface="Vafle Light VUT"/>
              </a:rPr>
            </a:br>
            <a:r>
              <a:rPr sz="2400" i="1">
                <a:latin typeface="Vafle Light VUT"/>
                <a:ea typeface="Vafle Light VUT"/>
                <a:cs typeface="Vafle Light VUT"/>
              </a:rPr>
              <a:t>(20 minutes)</a:t>
            </a:r>
            <a:endParaRPr sz="2400" i="1">
              <a:latin typeface="Vafle Light VUT"/>
              <a:ea typeface="Vafle Light VUT"/>
              <a:cs typeface="Vafle Light VUT"/>
            </a:endParaRPr>
          </a:p>
          <a:p>
            <a:pPr lvl="1">
              <a:defRPr/>
            </a:pPr>
            <a:endParaRPr>
              <a:latin typeface="Vafle Light VUT"/>
              <a:ea typeface="Vafle Light VUT"/>
              <a:cs typeface="Vafle Light VUT"/>
            </a:endParaRPr>
          </a:p>
        </p:txBody>
      </p:sp>
      <p:pic>
        <p:nvPicPr>
          <p:cNvPr id="1332171487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0" flipH="0" flipV="0">
            <a:off x="7534092" y="2892318"/>
            <a:ext cx="4119645" cy="38244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1000" advClick="1">
        <p:wipe dir="d"/>
      </p:transition>
    </mc:Choice>
    <mc:Fallback>
      <p:transition spd="med" advClick="1">
        <p:wipe dir="d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35704935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Vafle VUT"/>
                <a:ea typeface="Vafle VUT"/>
                <a:cs typeface="Vafle VUT"/>
              </a:rPr>
              <a:t>Methodology overview</a:t>
            </a:r>
            <a:endParaRPr>
              <a:latin typeface="Vafle VUT"/>
              <a:cs typeface="Vafle VUT"/>
            </a:endParaRPr>
          </a:p>
        </p:txBody>
      </p:sp>
      <p:sp>
        <p:nvSpPr>
          <p:cNvPr id="464785382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438080" marR="0" indent="-43808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AutoNum type="arabicPeriod" startAt="2"/>
              <a:defRPr/>
            </a:pPr>
            <a:r>
              <a:rPr strike="noStrike" cap="none" spc="0">
                <a:latin typeface="Vafle Light VUT"/>
                <a:ea typeface="Vafle Light VUT"/>
                <a:cs typeface="Vafle Light VUT"/>
              </a:rPr>
              <a:t>Data preparation for transport model:</a:t>
            </a:r>
            <a:endParaRPr>
              <a:latin typeface="Vafle Light VUT"/>
              <a:ea typeface="Vafle Light VUT"/>
              <a:cs typeface="Vafle Light VUT"/>
            </a:endParaRPr>
          </a:p>
          <a:p>
            <a:pPr lvl="1">
              <a:defRPr/>
            </a:pPr>
            <a:r>
              <a:rPr>
                <a:latin typeface="Vafle Light VUT"/>
                <a:ea typeface="Vafle Light VUT"/>
                <a:cs typeface="Vafle Light VUT"/>
              </a:rPr>
              <a:t>road and rail network</a:t>
            </a:r>
            <a:endParaRPr>
              <a:latin typeface="Vafle Light VUT"/>
              <a:ea typeface="Vafle Light VUT"/>
              <a:cs typeface="Vafle Light VUT"/>
            </a:endParaRPr>
          </a:p>
          <a:p>
            <a:pPr lvl="1">
              <a:defRPr/>
            </a:pPr>
            <a:r>
              <a:rPr>
                <a:latin typeface="Vafle Light VUT"/>
                <a:ea typeface="Vafle Light VUT"/>
                <a:cs typeface="Vafle Light VUT"/>
              </a:rPr>
              <a:t>public transport schedule</a:t>
            </a:r>
            <a:endParaRPr>
              <a:latin typeface="Vafle Light VUT"/>
              <a:ea typeface="Vafle Light VUT"/>
              <a:cs typeface="Vafle Light VUT"/>
            </a:endParaRPr>
          </a:p>
          <a:p>
            <a:pPr lvl="1">
              <a:defRPr/>
            </a:pPr>
            <a:r>
              <a:rPr>
                <a:latin typeface="Vafle Light VUT"/>
                <a:ea typeface="Vafle Light VUT"/>
                <a:cs typeface="Vafle Light VUT"/>
              </a:rPr>
              <a:t>synthetic population</a:t>
            </a:r>
            <a:endParaRPr>
              <a:latin typeface="Vafle Light VUT"/>
              <a:ea typeface="Vafle Light VUT"/>
              <a:cs typeface="Vafle Light VUT"/>
            </a:endParaRPr>
          </a:p>
          <a:p>
            <a:pPr lvl="1">
              <a:defRPr/>
            </a:pPr>
            <a:r>
              <a:rPr>
                <a:latin typeface="Vafle Light VUT"/>
                <a:ea typeface="Vafle Light VUT"/>
                <a:cs typeface="Vafle Light VUT"/>
              </a:rPr>
              <a:t>configuration</a:t>
            </a:r>
            <a:endParaRPr>
              <a:latin typeface="Vafle Light VUT"/>
              <a:ea typeface="Vafle Light VUT"/>
              <a:cs typeface="Vafle Light VUT"/>
            </a:endParaRPr>
          </a:p>
          <a:p>
            <a:pPr marL="457200" lvl="1" indent="0">
              <a:buFont typeface="Arial"/>
              <a:buNone/>
              <a:defRPr/>
            </a:pPr>
            <a:endParaRPr>
              <a:latin typeface="Vafle Light VUT"/>
              <a:ea typeface="Vafle Light VUT"/>
              <a:cs typeface="Vafle Light VUT"/>
            </a:endParaRPr>
          </a:p>
          <a:p>
            <a:pPr marL="457200" lvl="1" indent="0">
              <a:buFont typeface="Arial"/>
              <a:buNone/>
              <a:defRPr/>
            </a:pPr>
            <a:endParaRPr>
              <a:latin typeface="Vafle Light VUT"/>
              <a:ea typeface="Vafle Light VUT"/>
              <a:cs typeface="Vafle Light VUT"/>
            </a:endParaRPr>
          </a:p>
          <a:p>
            <a:pPr marL="457200" lvl="1" indent="0">
              <a:buFont typeface="Arial"/>
              <a:buNone/>
              <a:defRPr/>
            </a:pPr>
            <a:r>
              <a:rPr b="1" i="1">
                <a:latin typeface="Vafle Light VUT"/>
                <a:ea typeface="Vafle Light VUT"/>
                <a:cs typeface="Vafle Light VUT"/>
              </a:rPr>
              <a:t>MATSim </a:t>
            </a:r>
            <a:r>
              <a:rPr>
                <a:latin typeface="Vafle Light VUT"/>
                <a:ea typeface="Vafle Light VUT"/>
                <a:cs typeface="Vafle Light VUT"/>
              </a:rPr>
              <a:t>with </a:t>
            </a:r>
            <a:r>
              <a:rPr i="1">
                <a:latin typeface="Vafle Light VUT"/>
                <a:ea typeface="Vafle Light VUT"/>
                <a:cs typeface="Vafle Light VUT"/>
              </a:rPr>
              <a:t>minibus </a:t>
            </a:r>
            <a:r>
              <a:rPr>
                <a:latin typeface="Vafle Light VUT"/>
                <a:ea typeface="Vafle Light VUT"/>
                <a:cs typeface="Vafle Light VUT"/>
              </a:rPr>
              <a:t>module</a:t>
            </a:r>
            <a:endParaRPr>
              <a:latin typeface="Vafle Light VUT"/>
              <a:ea typeface="Vafle Light VUT"/>
              <a:cs typeface="Vafle Light VUT"/>
            </a:endParaRPr>
          </a:p>
        </p:txBody>
      </p:sp>
      <p:pic>
        <p:nvPicPr>
          <p:cNvPr id="949611902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7400561" y="5422996"/>
            <a:ext cx="3407833" cy="1010086"/>
          </a:xfrm>
          <a:prstGeom prst="rect">
            <a:avLst/>
          </a:prstGeom>
        </p:spPr>
      </p:pic>
      <p:pic>
        <p:nvPicPr>
          <p:cNvPr id="851484149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6025372" y="2598666"/>
            <a:ext cx="6158211" cy="26669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59197881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Vafle VUT"/>
                <a:ea typeface="Vafle VUT"/>
                <a:cs typeface="Vafle VUT"/>
              </a:rPr>
              <a:t>Methodology overview</a:t>
            </a:r>
            <a:endParaRPr>
              <a:latin typeface="Vafle VUT"/>
              <a:cs typeface="Vafle VUT"/>
            </a:endParaRPr>
          </a:p>
        </p:txBody>
      </p:sp>
      <p:sp>
        <p:nvSpPr>
          <p:cNvPr id="1537684068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438080" marR="0" indent="-43808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AutoNum type="arabicPeriod" startAt="3"/>
              <a:defRPr/>
            </a:pPr>
            <a:r>
              <a:rPr strike="noStrike" cap="none" spc="0">
                <a:latin typeface="Vafle Light VUT"/>
                <a:ea typeface="Vafle Light VUT"/>
                <a:cs typeface="Vafle Light VUT"/>
              </a:rPr>
              <a:t>Simulation and results processing:</a:t>
            </a:r>
            <a:endParaRPr>
              <a:latin typeface="Vafle Light VUT"/>
              <a:ea typeface="Vafle Light VUT"/>
              <a:cs typeface="Vafle Light VUT"/>
            </a:endParaRPr>
          </a:p>
          <a:p>
            <a:pPr lvl="1">
              <a:defRPr/>
            </a:pPr>
            <a:r>
              <a:rPr>
                <a:latin typeface="Vafle Light VUT"/>
                <a:ea typeface="Vafle Light VUT"/>
                <a:cs typeface="Vafle Light VUT"/>
              </a:rPr>
              <a:t>performing iterations on different PT schedule versions</a:t>
            </a:r>
            <a:r>
              <a:rPr>
                <a:latin typeface="Vafle Light VUT"/>
                <a:ea typeface="Vafle Light VUT"/>
                <a:cs typeface="Vafle Light VUT"/>
              </a:rPr>
              <a:t> </a:t>
            </a:r>
            <a:endParaRPr lang="en-US" sz="2800" b="0" i="0" u="none" strike="noStrike" cap="none" spc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lvl="2">
              <a:defRPr/>
            </a:pPr>
            <a:r>
              <a:rPr lang="en-US" sz="24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Vafle Light VUT"/>
                <a:ea typeface="Vafle Light VUT"/>
                <a:cs typeface="Vafle Light VUT"/>
              </a:rPr>
              <a:t>original</a:t>
            </a:r>
            <a:endParaRPr lang="en-US" sz="2400" b="0" i="0" u="none" strike="noStrike" cap="none" spc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lvl="2">
              <a:defRPr/>
            </a:pPr>
            <a:r>
              <a:rPr lang="en-US" sz="24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Vafle Light VUT"/>
                <a:ea typeface="Vafle Light VUT"/>
                <a:cs typeface="Vafle Light VUT"/>
              </a:rPr>
              <a:t>innovated</a:t>
            </a:r>
            <a:endParaRPr lang="en-US" sz="2400" b="0" i="0" u="none" strike="noStrike" cap="none" spc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lvl="2">
              <a:defRPr/>
            </a:pPr>
            <a:r>
              <a:rPr lang="en-US" sz="24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Vafle Light VUT"/>
                <a:ea typeface="Vafle Light VUT"/>
                <a:cs typeface="Vafle Light VUT"/>
              </a:rPr>
              <a:t>supervised</a:t>
            </a:r>
            <a:endParaRPr>
              <a:latin typeface="Vafle Light VUT"/>
              <a:ea typeface="Vafle Light VUT"/>
              <a:cs typeface="Vafle Light VUT"/>
            </a:endParaRPr>
          </a:p>
          <a:p>
            <a:pPr lvl="1">
              <a:defRPr/>
            </a:pPr>
            <a:r>
              <a:rPr>
                <a:latin typeface="Vafle Light VUT"/>
                <a:ea typeface="Vafle Light VUT"/>
                <a:cs typeface="Vafle Light VUT"/>
              </a:rPr>
              <a:t>results direct comparison</a:t>
            </a:r>
            <a:endParaRPr>
              <a:latin typeface="Vafle Light VUT"/>
              <a:ea typeface="Vafle Light VUT"/>
              <a:cs typeface="Vafle Light VUT"/>
            </a:endParaRPr>
          </a:p>
          <a:p>
            <a:pPr lvl="1">
              <a:defRPr/>
            </a:pPr>
            <a:r>
              <a:rPr>
                <a:latin typeface="Vafle Light VUT"/>
                <a:ea typeface="Vafle Light VUT"/>
                <a:cs typeface="Vafle Light VUT"/>
              </a:rPr>
              <a:t>comparison with initial analysis</a:t>
            </a:r>
            <a:endParaRPr>
              <a:latin typeface="Vafle Light VUT"/>
              <a:ea typeface="Vafle Light VUT"/>
              <a:cs typeface="Vafle Light VUT"/>
            </a:endParaRPr>
          </a:p>
          <a:p>
            <a:pPr lvl="1">
              <a:defRPr/>
            </a:pPr>
            <a:r>
              <a:rPr>
                <a:latin typeface="Vafle Light VUT"/>
                <a:ea typeface="Vafle Light VUT"/>
                <a:cs typeface="Vafle Light VUT"/>
              </a:rPr>
              <a:t>economic evaluation</a:t>
            </a:r>
            <a:endParaRPr>
              <a:latin typeface="Vafle Light VUT"/>
              <a:ea typeface="Vafle Light VUT"/>
              <a:cs typeface="Vafle Light VUT"/>
            </a:endParaRPr>
          </a:p>
          <a:p>
            <a:pPr lvl="1">
              <a:defRPr/>
            </a:pPr>
            <a:endParaRPr>
              <a:latin typeface="Vafle Light VUT"/>
              <a:ea typeface="Vafle Light VUT"/>
              <a:cs typeface="Vafle Light VUT"/>
            </a:endParaRPr>
          </a:p>
          <a:p>
            <a:pPr lvl="1">
              <a:defRPr/>
            </a:pPr>
            <a:endParaRPr>
              <a:latin typeface="Vafle Light VUT"/>
              <a:ea typeface="Vafle Light VUT"/>
              <a:cs typeface="Vafle Light VUT"/>
            </a:endParaRPr>
          </a:p>
        </p:txBody>
      </p:sp>
      <p:pic>
        <p:nvPicPr>
          <p:cNvPr id="1642747388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5916083" y="3265416"/>
            <a:ext cx="6152625" cy="30056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25295321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Vafle VUT"/>
                <a:cs typeface="Vafle VUT"/>
              </a:rPr>
              <a:t>Economic evaluation</a:t>
            </a:r>
            <a:endParaRPr>
              <a:latin typeface="Vafle VUT"/>
              <a:cs typeface="Vafle VUT"/>
            </a:endParaRPr>
          </a:p>
        </p:txBody>
      </p:sp>
      <p:sp>
        <p:nvSpPr>
          <p:cNvPr id="179216395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Vafle Light VUT"/>
                <a:cs typeface="Vafle Light VUT"/>
              </a:rPr>
              <a:t>Simulated enterprises try to be profitable</a:t>
            </a:r>
            <a:endParaRPr>
              <a:latin typeface="Vafle Light VUT"/>
              <a:cs typeface="Vafle Light VUT"/>
            </a:endParaRPr>
          </a:p>
          <a:p>
            <a:pPr>
              <a:defRPr/>
            </a:pPr>
            <a:r>
              <a:rPr>
                <a:latin typeface="Vafle Light VUT"/>
                <a:cs typeface="Vafle Light VUT"/>
              </a:rPr>
              <a:t>Cost per passenger/kilometer or vehicle/kilometer</a:t>
            </a:r>
            <a:endParaRPr>
              <a:latin typeface="Vafle Light VUT"/>
              <a:cs typeface="Vafle Light VUT"/>
            </a:endParaRPr>
          </a:p>
          <a:p>
            <a:pPr>
              <a:defRPr/>
            </a:pPr>
            <a:r>
              <a:rPr>
                <a:latin typeface="Vafle Light VUT"/>
                <a:cs typeface="Vafle Light VUT"/>
              </a:rPr>
              <a:t>Different vehicle capacities and intervals</a:t>
            </a:r>
            <a:endParaRPr>
              <a:latin typeface="Vafle Light VUT"/>
              <a:cs typeface="Vafle Light VUT"/>
            </a:endParaRPr>
          </a:p>
          <a:p>
            <a:pPr>
              <a:defRPr/>
            </a:pPr>
            <a:endParaRPr>
              <a:latin typeface="Vafle Light VUT"/>
              <a:cs typeface="Vafle Light VUT"/>
            </a:endParaRPr>
          </a:p>
        </p:txBody>
      </p:sp>
      <p:pic>
        <p:nvPicPr>
          <p:cNvPr id="1928754534" name=""/>
          <p:cNvPicPr>
            <a:picLocks noChangeAspect="1"/>
          </p:cNvPicPr>
          <p:nvPr/>
        </p:nvPicPr>
        <p:blipFill>
          <a:blip r:embed="rId3"/>
          <a:srcRect l="0" t="83390" r="0" b="0"/>
          <a:stretch/>
        </p:blipFill>
        <p:spPr bwMode="auto">
          <a:xfrm flipH="0" flipV="0">
            <a:off x="3801919" y="5617633"/>
            <a:ext cx="4114800" cy="572690"/>
          </a:xfrm>
          <a:prstGeom prst="rect">
            <a:avLst/>
          </a:prstGeom>
        </p:spPr>
      </p:pic>
      <p:pic>
        <p:nvPicPr>
          <p:cNvPr id="312680184" name=""/>
          <p:cNvPicPr>
            <a:picLocks noChangeAspect="1"/>
          </p:cNvPicPr>
          <p:nvPr/>
        </p:nvPicPr>
        <p:blipFill>
          <a:blip r:embed="rId3"/>
          <a:srcRect l="0" t="62776" r="0" b="19613"/>
          <a:stretch/>
        </p:blipFill>
        <p:spPr bwMode="auto">
          <a:xfrm flipH="0" flipV="0">
            <a:off x="1744519" y="4229232"/>
            <a:ext cx="4114800" cy="607218"/>
          </a:xfrm>
          <a:prstGeom prst="rect">
            <a:avLst/>
          </a:prstGeom>
        </p:spPr>
      </p:pic>
      <p:pic>
        <p:nvPicPr>
          <p:cNvPr id="917759008" name=""/>
          <p:cNvPicPr>
            <a:picLocks noChangeAspect="1"/>
          </p:cNvPicPr>
          <p:nvPr/>
        </p:nvPicPr>
        <p:blipFill>
          <a:blip r:embed="rId3"/>
          <a:srcRect l="0" t="39894" r="0" b="40768"/>
          <a:stretch/>
        </p:blipFill>
        <p:spPr bwMode="auto">
          <a:xfrm flipH="0" flipV="0">
            <a:off x="6087919" y="4199466"/>
            <a:ext cx="4114800" cy="666749"/>
          </a:xfrm>
          <a:prstGeom prst="rect">
            <a:avLst/>
          </a:prstGeom>
        </p:spPr>
      </p:pic>
      <p:pic>
        <p:nvPicPr>
          <p:cNvPr id="1223385480" name=""/>
          <p:cNvPicPr>
            <a:picLocks noChangeAspect="1"/>
          </p:cNvPicPr>
          <p:nvPr/>
        </p:nvPicPr>
        <p:blipFill>
          <a:blip r:embed="rId3"/>
          <a:srcRect l="0" t="21339" r="0" b="61809"/>
          <a:stretch/>
        </p:blipFill>
        <p:spPr bwMode="auto">
          <a:xfrm flipH="0" flipV="0">
            <a:off x="5776716" y="4996523"/>
            <a:ext cx="4114800" cy="581024"/>
          </a:xfrm>
          <a:prstGeom prst="rect">
            <a:avLst/>
          </a:prstGeom>
        </p:spPr>
      </p:pic>
      <p:pic>
        <p:nvPicPr>
          <p:cNvPr id="1175663809" name=""/>
          <p:cNvPicPr>
            <a:picLocks noChangeAspect="1"/>
          </p:cNvPicPr>
          <p:nvPr/>
        </p:nvPicPr>
        <p:blipFill>
          <a:blip r:embed="rId3"/>
          <a:srcRect l="0" t="0" r="29715" b="84875"/>
          <a:stretch/>
        </p:blipFill>
        <p:spPr bwMode="auto">
          <a:xfrm flipH="0" flipV="0">
            <a:off x="2728716" y="5026288"/>
            <a:ext cx="2892056" cy="5214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3275926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Vafle VUT"/>
                <a:cs typeface="Vafle VUT"/>
              </a:rPr>
              <a:t>Data sources</a:t>
            </a:r>
            <a:endParaRPr>
              <a:latin typeface="Vafle VUT"/>
              <a:cs typeface="Vafle VUT"/>
            </a:endParaRPr>
          </a:p>
        </p:txBody>
      </p:sp>
      <p:sp>
        <p:nvSpPr>
          <p:cNvPr id="109289356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799253" y="1600203"/>
            <a:ext cx="6240830" cy="4998962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95000" lnSpcReduction="1000"/>
          </a:bodyPr>
          <a:lstStyle/>
          <a:p>
            <a:pPr>
              <a:defRPr/>
            </a:pPr>
            <a:r>
              <a:rPr>
                <a:latin typeface="Vafle Light VUT"/>
                <a:cs typeface="Vafle Light VUT"/>
              </a:rPr>
              <a:t>2021 Census</a:t>
            </a:r>
            <a:endParaRPr>
              <a:latin typeface="Vafle Light VUT"/>
              <a:cs typeface="Vafle Light VUT"/>
            </a:endParaRPr>
          </a:p>
          <a:p>
            <a:pPr>
              <a:defRPr/>
            </a:pPr>
            <a:r>
              <a:rPr i="1">
                <a:latin typeface="Vafle Light VUT"/>
                <a:cs typeface="Vafle Light VUT"/>
              </a:rPr>
              <a:t>Czech Republic In Motion </a:t>
            </a:r>
            <a:r>
              <a:rPr i="0">
                <a:latin typeface="Vafle Light VUT"/>
                <a:cs typeface="Vafle Light VUT"/>
              </a:rPr>
              <a:t>Survey</a:t>
            </a:r>
            <a:endParaRPr i="1">
              <a:latin typeface="Vafle Light VUT"/>
              <a:cs typeface="Vafle Light VUT"/>
            </a:endParaRPr>
          </a:p>
          <a:p>
            <a:pPr>
              <a:defRPr/>
            </a:pPr>
            <a:r>
              <a:rPr>
                <a:latin typeface="Vafle Light VUT"/>
                <a:cs typeface="Vafle Light VUT"/>
              </a:rPr>
              <a:t>Brno Metropolitan Area Mobility Survey</a:t>
            </a:r>
            <a:endParaRPr>
              <a:latin typeface="Vafle Light VUT"/>
              <a:cs typeface="Vafle Light VUT"/>
            </a:endParaRPr>
          </a:p>
          <a:p>
            <a:pPr>
              <a:defRPr/>
            </a:pPr>
            <a:r>
              <a:rPr>
                <a:latin typeface="Vafle Light VUT"/>
                <a:cs typeface="Vafle Light VUT"/>
              </a:rPr>
              <a:t>OpenStreetMap</a:t>
            </a:r>
            <a:endParaRPr>
              <a:latin typeface="Vafle Light VUT"/>
              <a:cs typeface="Vafle Light VUT"/>
            </a:endParaRPr>
          </a:p>
          <a:p>
            <a:pPr>
              <a:defRPr/>
            </a:pPr>
            <a:r>
              <a:rPr lang="en-US" sz="3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Vafle Light VUT"/>
                <a:ea typeface="Vafle Light VUT"/>
                <a:cs typeface="Vafle Light VUT"/>
              </a:rPr>
              <a:t>Register of Economic Entities</a:t>
            </a:r>
            <a:endParaRPr>
              <a:latin typeface="Vafle Light VUT"/>
              <a:cs typeface="Vafle Light VUT"/>
            </a:endParaRPr>
          </a:p>
          <a:p>
            <a:pPr>
              <a:defRPr/>
            </a:pPr>
            <a:r>
              <a:rPr lang="en-US" sz="3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Vafle Light VUT"/>
                <a:ea typeface="Vafle Light VUT"/>
                <a:cs typeface="Vafle Light VUT"/>
              </a:rPr>
              <a:t>Trade Licensing Register</a:t>
            </a:r>
            <a:endParaRPr>
              <a:latin typeface="Vafle Light VUT"/>
              <a:cs typeface="Vafle Light VUT"/>
            </a:endParaRPr>
          </a:p>
          <a:p>
            <a:pPr>
              <a:defRPr/>
            </a:pPr>
            <a:r>
              <a:rPr>
                <a:latin typeface="Vafle Light VUT"/>
                <a:cs typeface="Vafle Light VUT"/>
              </a:rPr>
              <a:t>Register of Educational Institutions</a:t>
            </a:r>
            <a:endParaRPr>
              <a:latin typeface="Vafle Light VUT"/>
              <a:cs typeface="Vafle Light VUT"/>
            </a:endParaRPr>
          </a:p>
          <a:p>
            <a:pPr marL="0" indent="0">
              <a:buFont typeface="Arial"/>
              <a:buNone/>
              <a:defRPr/>
            </a:pPr>
            <a:r>
              <a:rPr>
                <a:latin typeface="Vafle Light VUT"/>
                <a:cs typeface="Vafle Light VUT"/>
              </a:rPr>
              <a:t>... </a:t>
            </a:r>
            <a:r>
              <a:rPr sz="1400">
                <a:latin typeface="Vafle Light VUT"/>
                <a:cs typeface="Vafle Light VUT"/>
              </a:rPr>
              <a:t> </a:t>
            </a:r>
            <a:r>
              <a:rPr>
                <a:latin typeface="Vafle Light VUT"/>
                <a:cs typeface="Vafle Light VUT"/>
              </a:rPr>
              <a:t>and other</a:t>
            </a:r>
            <a:endParaRPr>
              <a:latin typeface="Vafle Light VUT"/>
              <a:cs typeface="Vafle Light VUT"/>
            </a:endParaRPr>
          </a:p>
          <a:p>
            <a:pPr>
              <a:defRPr/>
            </a:pPr>
            <a:endParaRPr>
              <a:latin typeface="Vafle Light VUT"/>
              <a:cs typeface="Vafle Light VUT"/>
            </a:endParaRPr>
          </a:p>
        </p:txBody>
      </p:sp>
      <p:sp>
        <p:nvSpPr>
          <p:cNvPr id="362202661" name=""/>
          <p:cNvSpPr txBox="1"/>
          <p:nvPr/>
        </p:nvSpPr>
        <p:spPr bwMode="auto">
          <a:xfrm flipH="0" flipV="0">
            <a:off x="7816168" y="5158316"/>
            <a:ext cx="3733134" cy="7013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sz="2000" i="0">
                <a:latin typeface="Vafle Light VUT"/>
                <a:ea typeface="Vafle Light VUT"/>
                <a:cs typeface="Vafle Light VUT"/>
              </a:rPr>
              <a:t>https://github.com/leonefamily/czech_educational_institutions</a:t>
            </a:r>
            <a:endParaRPr i="0">
              <a:latin typeface="Vafle Light VUT"/>
              <a:cs typeface="Vafle Light VUT"/>
            </a:endParaRPr>
          </a:p>
        </p:txBody>
      </p:sp>
      <p:pic>
        <p:nvPicPr>
          <p:cNvPr id="2138189809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6820548" y="1878999"/>
            <a:ext cx="5365100" cy="32793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28261516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Vafle VUT"/>
                <a:cs typeface="Vafle VUT"/>
              </a:rPr>
              <a:t>Data sources</a:t>
            </a:r>
            <a:endParaRPr>
              <a:latin typeface="Vafle VUT"/>
              <a:cs typeface="Vafle VUT"/>
            </a:endParaRPr>
          </a:p>
        </p:txBody>
      </p:sp>
      <p:pic>
        <p:nvPicPr>
          <p:cNvPr id="340825268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610641" y="1315824"/>
            <a:ext cx="6651536" cy="5260843"/>
          </a:xfrm>
          <a:prstGeom prst="rect">
            <a:avLst/>
          </a:prstGeom>
        </p:spPr>
      </p:pic>
      <p:sp>
        <p:nvSpPr>
          <p:cNvPr id="563177501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7964690" y="1446765"/>
            <a:ext cx="3130881" cy="4998961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/>
          <a:p>
            <a:pPr marL="0" indent="0">
              <a:buFont typeface="Arial"/>
              <a:buNone/>
              <a:defRPr/>
            </a:pPr>
            <a:r>
              <a:rPr>
                <a:latin typeface="Vafle Light VUT"/>
                <a:cs typeface="Vafle Light VUT"/>
              </a:rPr>
              <a:t>Different levels of spatial precision</a:t>
            </a:r>
            <a:endParaRPr>
              <a:latin typeface="Vafle Light VUT"/>
              <a:cs typeface="Vafle Light VUT"/>
            </a:endParaRPr>
          </a:p>
          <a:p>
            <a:pPr>
              <a:defRPr/>
            </a:pPr>
            <a:endParaRPr>
              <a:latin typeface="Vafle Light VUT"/>
              <a:cs typeface="Vafle Light VU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ial">
  <a:themeElements>
    <a:clrScheme name="Official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Классическая 2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Official">
  <a:themeElements>
    <a:clrScheme name="Official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ONLYOFFICE/7.5.1.23</Application>
  <DocSecurity>0</DocSecurity>
  <PresentationFormat>Widescreen</PresentationFormat>
  <Paragraphs>0</Paragraphs>
  <Slides>17</Slides>
  <Notes>17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dc:identifier/>
  <dc:language/>
  <cp:lastModifiedBy/>
  <cp:revision>13</cp:revision>
  <dcterms:modified xsi:type="dcterms:W3CDTF">2023-11-23T09:18:44Z</dcterms:modified>
  <cp:category/>
  <cp:contentStatus/>
  <cp:version/>
</cp:coreProperties>
</file>